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sldIdLst>
    <p:sldId id="256" r:id="rId2"/>
    <p:sldId id="257" r:id="rId3"/>
    <p:sldId id="263" r:id="rId4"/>
    <p:sldId id="264" r:id="rId5"/>
    <p:sldId id="258" r:id="rId6"/>
    <p:sldId id="259" r:id="rId7"/>
    <p:sldId id="265" r:id="rId8"/>
    <p:sldId id="260" r:id="rId9"/>
    <p:sldId id="266" r:id="rId10"/>
    <p:sldId id="267" r:id="rId11"/>
    <p:sldId id="268" r:id="rId12"/>
    <p:sldId id="269" r:id="rId13"/>
    <p:sldId id="277" r:id="rId14"/>
    <p:sldId id="261" r:id="rId15"/>
    <p:sldId id="275" r:id="rId16"/>
    <p:sldId id="276" r:id="rId17"/>
    <p:sldId id="262" r:id="rId18"/>
    <p:sldId id="278" r:id="rId19"/>
    <p:sldId id="270" r:id="rId20"/>
    <p:sldId id="271" r:id="rId21"/>
    <p:sldId id="272" r:id="rId22"/>
    <p:sldId id="273" r:id="rId23"/>
    <p:sldId id="274" r:id="rId24"/>
    <p:sldId id="279" r:id="rId25"/>
    <p:sldId id="280" r:id="rId26"/>
    <p:sldId id="281" r:id="rId2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Cyrl-RS"/>
          </a:p>
        </p:txBody>
      </p:sp>
      <p:sp>
        <p:nvSpPr>
          <p:cNvPr id="3" name="Čuvar mesta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061D2-9F84-4C77-89C3-AF949F881EAB}" type="datetimeFigureOut">
              <a:rPr lang="sr-Cyrl-RS" smtClean="0"/>
              <a:t>7.10.2016</a:t>
            </a:fld>
            <a:endParaRPr lang="sr-Cyrl-RS"/>
          </a:p>
        </p:txBody>
      </p:sp>
      <p:sp>
        <p:nvSpPr>
          <p:cNvPr id="4" name="Čuvar mesta za sliku na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Cyrl-RS"/>
          </a:p>
        </p:txBody>
      </p:sp>
      <p:sp>
        <p:nvSpPr>
          <p:cNvPr id="5" name="Čuvar mesta za napomen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sr-Cyrl-RS"/>
          </a:p>
        </p:txBody>
      </p:sp>
      <p:sp>
        <p:nvSpPr>
          <p:cNvPr id="6" name="Čuvar mesta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Cyrl-RS"/>
          </a:p>
        </p:txBody>
      </p:sp>
      <p:sp>
        <p:nvSpPr>
          <p:cNvPr id="7" name="Čuvar mesta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3D8D4-28A9-489A-BA8F-E0195BA8F44B}" type="slidenum">
              <a:rPr lang="sr-Cyrl-RS" smtClean="0"/>
              <a:t>‹#›</a:t>
            </a:fld>
            <a:endParaRPr lang="sr-Cyrl-RS"/>
          </a:p>
        </p:txBody>
      </p:sp>
    </p:spTree>
    <p:extLst>
      <p:ext uri="{BB962C8B-B14F-4D97-AF65-F5344CB8AC3E}">
        <p14:creationId xmlns:p14="http://schemas.microsoft.com/office/powerpoint/2010/main" val="315975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Čuvar mesta za sliku na slajdu 1"/>
          <p:cNvSpPr>
            <a:spLocks noGrp="1" noRot="1" noChangeAspect="1"/>
          </p:cNvSpPr>
          <p:nvPr>
            <p:ph type="sldImg"/>
          </p:nvPr>
        </p:nvSpPr>
        <p:spPr/>
      </p:sp>
      <p:sp>
        <p:nvSpPr>
          <p:cNvPr id="3" name="Čuvar mesta za napomene 2"/>
          <p:cNvSpPr>
            <a:spLocks noGrp="1"/>
          </p:cNvSpPr>
          <p:nvPr>
            <p:ph type="body" idx="1"/>
          </p:nvPr>
        </p:nvSpPr>
        <p:spPr/>
        <p:txBody>
          <a:bodyPr/>
          <a:lstStyle/>
          <a:p>
            <a:endParaRPr lang="sr-Cyrl-RS" dirty="0"/>
          </a:p>
        </p:txBody>
      </p:sp>
      <p:sp>
        <p:nvSpPr>
          <p:cNvPr id="4" name="Čuvar mesta za broj slajda 3"/>
          <p:cNvSpPr>
            <a:spLocks noGrp="1"/>
          </p:cNvSpPr>
          <p:nvPr>
            <p:ph type="sldNum" sz="quarter" idx="10"/>
          </p:nvPr>
        </p:nvSpPr>
        <p:spPr/>
        <p:txBody>
          <a:bodyPr/>
          <a:lstStyle/>
          <a:p>
            <a:fld id="{CF03D8D4-28A9-489A-BA8F-E0195BA8F44B}" type="slidenum">
              <a:rPr lang="sr-Cyrl-RS" smtClean="0"/>
              <a:t>11</a:t>
            </a:fld>
            <a:endParaRPr lang="sr-Cyrl-RS"/>
          </a:p>
        </p:txBody>
      </p:sp>
    </p:spTree>
    <p:extLst>
      <p:ext uri="{BB962C8B-B14F-4D97-AF65-F5344CB8AC3E}">
        <p14:creationId xmlns:p14="http://schemas.microsoft.com/office/powerpoint/2010/main" val="25930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 slajd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r-Latn-CS" smtClean="0"/>
              <a:t>Kliknite i uredite naslov mastera</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smtClean="0"/>
              <a:t>Kliknite i uredite stil podnaslova mastera</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9145CAC-F228-494F-A294-4CFC7A9F6520}" type="datetimeFigureOut">
              <a:rPr lang="sr-Cyrl-RS" smtClean="0"/>
              <a:t>7.10.2016</a:t>
            </a:fld>
            <a:endParaRPr lang="sr-Cyrl-RS"/>
          </a:p>
        </p:txBody>
      </p:sp>
      <p:sp>
        <p:nvSpPr>
          <p:cNvPr id="5" name="Footer Placeholder 4"/>
          <p:cNvSpPr>
            <a:spLocks noGrp="1"/>
          </p:cNvSpPr>
          <p:nvPr>
            <p:ph type="ftr" sz="quarter" idx="11"/>
          </p:nvPr>
        </p:nvSpPr>
        <p:spPr>
          <a:xfrm>
            <a:off x="1174044" y="5357592"/>
            <a:ext cx="5034845" cy="365125"/>
          </a:xfrm>
        </p:spPr>
        <p:txBody>
          <a:bodyPr/>
          <a:lstStyle/>
          <a:p>
            <a:endParaRPr lang="sr-Cyrl-R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CB86AE1-7298-45BB-A788-1F2B773B1F67}" type="slidenum">
              <a:rPr lang="sr-Cyrl-RS" smtClean="0"/>
              <a:t>‹#›</a:t>
            </a:fld>
            <a:endParaRPr lang="sr-Cyrl-R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a:p>
        </p:txBody>
      </p:sp>
      <p:sp>
        <p:nvSpPr>
          <p:cNvPr id="3" name="Vertical Text Placeholder 2"/>
          <p:cNvSpPr>
            <a:spLocks noGrp="1"/>
          </p:cNvSpPr>
          <p:nvPr>
            <p:ph type="body" orient="vert" idx="1"/>
          </p:nvPr>
        </p:nvSpPr>
        <p:spPr/>
        <p:txBody>
          <a:bodyPr vert="eaVert" anchor="ct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4" name="Date Placeholder 3"/>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r-Latn-CS" smtClean="0"/>
              <a:t>Kliknite i uredite naslov mastera</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4" name="Date Placeholder 3"/>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a:p>
        </p:txBody>
      </p:sp>
      <p:sp>
        <p:nvSpPr>
          <p:cNvPr id="3" name="Content Placeholder 2"/>
          <p:cNvSpPr>
            <a:spLocks noGrp="1"/>
          </p:cNvSpPr>
          <p:nvPr>
            <p:ph idx="1"/>
          </p:nvPr>
        </p:nvSpPr>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4" name="Date Placeholder 3"/>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r-Latn-CS" smtClean="0"/>
              <a:t>Kliknite i uredite naslov mastera</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smtClean="0"/>
              <a:t>Kliknite i uredite tekst</a:t>
            </a:r>
          </a:p>
        </p:txBody>
      </p:sp>
      <p:sp>
        <p:nvSpPr>
          <p:cNvPr id="4" name="Date Placeholder 3"/>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5" name="Footer Placeholder 4"/>
          <p:cNvSpPr>
            <a:spLocks noGrp="1"/>
          </p:cNvSpPr>
          <p:nvPr>
            <p:ph type="ftr" sz="quarter" idx="11"/>
          </p:nvPr>
        </p:nvSpPr>
        <p:spPr/>
        <p:txBody>
          <a:bodyPr/>
          <a:lstStyle/>
          <a:p>
            <a:endParaRPr lang="sr-Cyrl-RS"/>
          </a:p>
        </p:txBody>
      </p:sp>
      <p:sp>
        <p:nvSpPr>
          <p:cNvPr id="6" name="Slide Number Placeholder 5"/>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a:p>
        </p:txBody>
      </p:sp>
      <p:sp>
        <p:nvSpPr>
          <p:cNvPr id="5" name="Date Placeholder 4"/>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6" name="Footer Placeholder 5"/>
          <p:cNvSpPr>
            <a:spLocks noGrp="1"/>
          </p:cNvSpPr>
          <p:nvPr>
            <p:ph type="ftr" sz="quarter" idx="11"/>
          </p:nvPr>
        </p:nvSpPr>
        <p:spPr/>
        <p:txBody>
          <a:bodyPr/>
          <a:lstStyle/>
          <a:p>
            <a:endParaRPr lang="sr-Cyrl-RS"/>
          </a:p>
        </p:txBody>
      </p:sp>
      <p:sp>
        <p:nvSpPr>
          <p:cNvPr id="7" name="Slide Number Placeholder 6"/>
          <p:cNvSpPr>
            <a:spLocks noGrp="1"/>
          </p:cNvSpPr>
          <p:nvPr>
            <p:ph type="sldNum" sz="quarter" idx="12"/>
          </p:nvPr>
        </p:nvSpPr>
        <p:spPr/>
        <p:txBody>
          <a:bodyPr/>
          <a:lstStyle/>
          <a:p>
            <a:fld id="{5CB86AE1-7298-45BB-A788-1F2B773B1F67}" type="slidenum">
              <a:rPr lang="sr-Cyrl-RS" smtClean="0"/>
              <a:t>‹#›</a:t>
            </a:fld>
            <a:endParaRPr lang="sr-Cyrl-RS"/>
          </a:p>
        </p:txBody>
      </p:sp>
      <p:sp>
        <p:nvSpPr>
          <p:cNvPr id="9" name="Content Placeholder 8"/>
          <p:cNvSpPr>
            <a:spLocks noGrp="1"/>
          </p:cNvSpPr>
          <p:nvPr>
            <p:ph sz="quarter" idx="13"/>
          </p:nvPr>
        </p:nvSpPr>
        <p:spPr>
          <a:xfrm>
            <a:off x="1298448" y="2121407"/>
            <a:ext cx="3200400" cy="3602736"/>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smtClean="0"/>
              <a:t>Kliknite i uredite naslov mastera</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smtClean="0"/>
              <a:t>Kliknite i uredite tekst</a:t>
            </a:r>
          </a:p>
        </p:txBody>
      </p:sp>
      <p:sp>
        <p:nvSpPr>
          <p:cNvPr id="7" name="Date Placeholder 6"/>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8" name="Footer Placeholder 7"/>
          <p:cNvSpPr>
            <a:spLocks noGrp="1"/>
          </p:cNvSpPr>
          <p:nvPr>
            <p:ph type="ftr" sz="quarter" idx="11"/>
          </p:nvPr>
        </p:nvSpPr>
        <p:spPr/>
        <p:txBody>
          <a:bodyPr/>
          <a:lstStyle/>
          <a:p>
            <a:endParaRPr lang="sr-Cyrl-RS"/>
          </a:p>
        </p:txBody>
      </p:sp>
      <p:sp>
        <p:nvSpPr>
          <p:cNvPr id="9" name="Slide Number Placeholder 8"/>
          <p:cNvSpPr>
            <a:spLocks noGrp="1"/>
          </p:cNvSpPr>
          <p:nvPr>
            <p:ph type="sldNum" sz="quarter" idx="12"/>
          </p:nvPr>
        </p:nvSpPr>
        <p:spPr/>
        <p:txBody>
          <a:bodyPr/>
          <a:lstStyle/>
          <a:p>
            <a:fld id="{5CB86AE1-7298-45BB-A788-1F2B773B1F67}" type="slidenum">
              <a:rPr lang="sr-Cyrl-RS" smtClean="0"/>
              <a:t>‹#›</a:t>
            </a:fld>
            <a:endParaRPr lang="sr-Cyrl-RS"/>
          </a:p>
        </p:txBody>
      </p:sp>
      <p:sp>
        <p:nvSpPr>
          <p:cNvPr id="11" name="Content Placeholder 10"/>
          <p:cNvSpPr>
            <a:spLocks noGrp="1"/>
          </p:cNvSpPr>
          <p:nvPr>
            <p:ph sz="quarter" idx="13"/>
          </p:nvPr>
        </p:nvSpPr>
        <p:spPr>
          <a:xfrm>
            <a:off x="1298448" y="2944368"/>
            <a:ext cx="3227832" cy="2779776"/>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Kliknite i uredite naslov mastera</a:t>
            </a:r>
            <a:endParaRPr lang="en-US"/>
          </a:p>
        </p:txBody>
      </p:sp>
      <p:sp>
        <p:nvSpPr>
          <p:cNvPr id="3" name="Date Placeholder 2"/>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4" name="Footer Placeholder 3"/>
          <p:cNvSpPr>
            <a:spLocks noGrp="1"/>
          </p:cNvSpPr>
          <p:nvPr>
            <p:ph type="ftr" sz="quarter" idx="11"/>
          </p:nvPr>
        </p:nvSpPr>
        <p:spPr/>
        <p:txBody>
          <a:bodyPr/>
          <a:lstStyle/>
          <a:p>
            <a:endParaRPr lang="sr-Cyrl-RS"/>
          </a:p>
        </p:txBody>
      </p:sp>
      <p:sp>
        <p:nvSpPr>
          <p:cNvPr id="5" name="Slide Number Placeholder 4"/>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45CAC-F228-494F-A294-4CFC7A9F6520}" type="datetimeFigureOut">
              <a:rPr lang="sr-Cyrl-RS" smtClean="0"/>
              <a:t>7.10.2016</a:t>
            </a:fld>
            <a:endParaRPr lang="sr-Cyrl-RS"/>
          </a:p>
        </p:txBody>
      </p:sp>
      <p:sp>
        <p:nvSpPr>
          <p:cNvPr id="3" name="Footer Placeholder 2"/>
          <p:cNvSpPr>
            <a:spLocks noGrp="1"/>
          </p:cNvSpPr>
          <p:nvPr>
            <p:ph type="ftr" sz="quarter" idx="11"/>
          </p:nvPr>
        </p:nvSpPr>
        <p:spPr/>
        <p:txBody>
          <a:bodyPr/>
          <a:lstStyle/>
          <a:p>
            <a:endParaRPr lang="sr-Cyrl-RS"/>
          </a:p>
        </p:txBody>
      </p:sp>
      <p:sp>
        <p:nvSpPr>
          <p:cNvPr id="4" name="Slide Number Placeholder 3"/>
          <p:cNvSpPr>
            <a:spLocks noGrp="1"/>
          </p:cNvSpPr>
          <p:nvPr>
            <p:ph type="sldNum" sz="quarter" idx="12"/>
          </p:nvPr>
        </p:nvSpPr>
        <p:spPr/>
        <p:txBody>
          <a:bodyPr/>
          <a:lstStyle/>
          <a:p>
            <a:fld id="{5CB86AE1-7298-45BB-A788-1F2B773B1F67}" type="slidenum">
              <a:rPr lang="sr-Cyrl-RS" smtClean="0"/>
              <a:t>‹#›</a:t>
            </a:fld>
            <a:endParaRPr lang="sr-Cyrl-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a nat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r-Latn-CS" smtClean="0"/>
              <a:t>Kliknite i uredite naslov mastera</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
        <p:nvSpPr>
          <p:cNvPr id="5" name="Date Placeholder 4"/>
          <p:cNvSpPr>
            <a:spLocks noGrp="1"/>
          </p:cNvSpPr>
          <p:nvPr>
            <p:ph type="dt" sz="half" idx="10"/>
          </p:nvPr>
        </p:nvSpPr>
        <p:spPr>
          <a:xfrm rot="60000">
            <a:off x="6341698" y="5885672"/>
            <a:ext cx="1213821" cy="365125"/>
          </a:xfrm>
        </p:spPr>
        <p:txBody>
          <a:bodyPr/>
          <a:lstStyle/>
          <a:p>
            <a:fld id="{69145CAC-F228-494F-A294-4CFC7A9F6520}" type="datetimeFigureOut">
              <a:rPr lang="sr-Cyrl-RS" smtClean="0"/>
              <a:t>7.10.2016</a:t>
            </a:fld>
            <a:endParaRPr lang="sr-Cyrl-RS"/>
          </a:p>
        </p:txBody>
      </p:sp>
      <p:sp>
        <p:nvSpPr>
          <p:cNvPr id="6" name="Footer Placeholder 5"/>
          <p:cNvSpPr>
            <a:spLocks noGrp="1"/>
          </p:cNvSpPr>
          <p:nvPr>
            <p:ph type="ftr" sz="quarter" idx="11"/>
          </p:nvPr>
        </p:nvSpPr>
        <p:spPr>
          <a:xfrm rot="-60000">
            <a:off x="914554" y="5829261"/>
            <a:ext cx="3522607" cy="365125"/>
          </a:xfrm>
        </p:spPr>
        <p:txBody>
          <a:bodyPr/>
          <a:lstStyle/>
          <a:p>
            <a:endParaRPr lang="sr-Cyrl-RS"/>
          </a:p>
        </p:txBody>
      </p:sp>
      <p:sp>
        <p:nvSpPr>
          <p:cNvPr id="7" name="Slide Number Placeholder 6"/>
          <p:cNvSpPr>
            <a:spLocks noGrp="1"/>
          </p:cNvSpPr>
          <p:nvPr>
            <p:ph type="sldNum" sz="quarter" idx="12"/>
          </p:nvPr>
        </p:nvSpPr>
        <p:spPr>
          <a:xfrm rot="60000">
            <a:off x="7557313" y="5896961"/>
            <a:ext cx="554023" cy="365125"/>
          </a:xfrm>
        </p:spPr>
        <p:txBody>
          <a:bodyPr/>
          <a:lstStyle/>
          <a:p>
            <a:fld id="{5CB86AE1-7298-45BB-A788-1F2B773B1F67}" type="slidenum">
              <a:rPr lang="sr-Cyrl-RS" smtClean="0"/>
              <a:t>‹#›</a:t>
            </a:fld>
            <a:endParaRPr lang="sr-Cyrl-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a nat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r-Latn-CS" smtClean="0"/>
              <a:t>Kliknite i uredite naslov mastera</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smtClean="0"/>
              <a:t>Kliknite na ikonu i dodajte sliku</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smtClean="0"/>
              <a:t>Kliknite i uredite tekst</a:t>
            </a:r>
          </a:p>
        </p:txBody>
      </p:sp>
      <p:sp>
        <p:nvSpPr>
          <p:cNvPr id="5" name="Date Placeholder 4"/>
          <p:cNvSpPr>
            <a:spLocks noGrp="1"/>
          </p:cNvSpPr>
          <p:nvPr>
            <p:ph type="dt" sz="half" idx="10"/>
          </p:nvPr>
        </p:nvSpPr>
        <p:spPr>
          <a:xfrm rot="60000">
            <a:off x="6345936" y="5888737"/>
            <a:ext cx="1213821" cy="365125"/>
          </a:xfrm>
        </p:spPr>
        <p:txBody>
          <a:bodyPr/>
          <a:lstStyle/>
          <a:p>
            <a:fld id="{69145CAC-F228-494F-A294-4CFC7A9F6520}" type="datetimeFigureOut">
              <a:rPr lang="sr-Cyrl-RS" smtClean="0"/>
              <a:t>7.10.2016</a:t>
            </a:fld>
            <a:endParaRPr lang="sr-Cyrl-RS"/>
          </a:p>
        </p:txBody>
      </p:sp>
      <p:sp>
        <p:nvSpPr>
          <p:cNvPr id="6" name="Footer Placeholder 5"/>
          <p:cNvSpPr>
            <a:spLocks noGrp="1"/>
          </p:cNvSpPr>
          <p:nvPr>
            <p:ph type="ftr" sz="quarter" idx="11"/>
          </p:nvPr>
        </p:nvSpPr>
        <p:spPr>
          <a:xfrm rot="-60000">
            <a:off x="914569" y="5831037"/>
            <a:ext cx="3319043" cy="365125"/>
          </a:xfrm>
        </p:spPr>
        <p:txBody>
          <a:bodyPr/>
          <a:lstStyle/>
          <a:p>
            <a:endParaRPr lang="sr-Cyrl-RS"/>
          </a:p>
        </p:txBody>
      </p:sp>
      <p:sp>
        <p:nvSpPr>
          <p:cNvPr id="7" name="Slide Number Placeholder 6"/>
          <p:cNvSpPr>
            <a:spLocks noGrp="1"/>
          </p:cNvSpPr>
          <p:nvPr>
            <p:ph type="sldNum" sz="quarter" idx="12"/>
          </p:nvPr>
        </p:nvSpPr>
        <p:spPr>
          <a:xfrm rot="60000">
            <a:off x="7562089" y="5900026"/>
            <a:ext cx="554023" cy="365125"/>
          </a:xfrm>
        </p:spPr>
        <p:txBody>
          <a:bodyPr/>
          <a:lstStyle/>
          <a:p>
            <a:fld id="{5CB86AE1-7298-45BB-A788-1F2B773B1F67}" type="slidenum">
              <a:rPr lang="sr-Cyrl-RS" smtClean="0"/>
              <a:t>‹#›</a:t>
            </a:fld>
            <a:endParaRPr lang="sr-Cyrl-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sr-Latn-CS" smtClean="0"/>
              <a:t>Kliknite i uredite naslov mastera</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sr-Latn-CS" smtClean="0"/>
              <a:t>Kliknite i uredite tekst</a:t>
            </a:r>
          </a:p>
          <a:p>
            <a:pPr lvl="1"/>
            <a:r>
              <a:rPr lang="sr-Latn-CS" smtClean="0"/>
              <a:t>Drugi nivo</a:t>
            </a:r>
          </a:p>
          <a:p>
            <a:pPr lvl="2"/>
            <a:r>
              <a:rPr lang="sr-Latn-CS" smtClean="0"/>
              <a:t>Treći nivo</a:t>
            </a:r>
          </a:p>
          <a:p>
            <a:pPr lvl="3"/>
            <a:r>
              <a:rPr lang="sr-Latn-CS" smtClean="0"/>
              <a:t>Četvrti nivo</a:t>
            </a:r>
          </a:p>
          <a:p>
            <a:pPr lvl="4"/>
            <a:r>
              <a:rPr lang="sr-Latn-CS" smtClean="0"/>
              <a:t>Peti nivo</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9145CAC-F228-494F-A294-4CFC7A9F6520}" type="datetimeFigureOut">
              <a:rPr lang="sr-Cyrl-RS" smtClean="0"/>
              <a:t>7.10.2016</a:t>
            </a:fld>
            <a:endParaRPr lang="sr-Cyrl-R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r-Cyrl-R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CB86AE1-7298-45BB-A788-1F2B773B1F67}" type="slidenum">
              <a:rPr lang="sr-Cyrl-RS" smtClean="0"/>
              <a:t>‹#›</a:t>
            </a:fld>
            <a:endParaRPr lang="sr-Cyrl-R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r-Cyrl-RS" sz="3600" dirty="0" smtClean="0">
                <a:latin typeface="Times New Roman" panose="02020603050405020304" pitchFamily="18" charset="0"/>
                <a:cs typeface="Times New Roman" panose="02020603050405020304" pitchFamily="18" charset="0"/>
              </a:rPr>
              <a:t>Физичко васпитање у првом циклусу образовања и васпитања</a:t>
            </a:r>
            <a:endParaRPr lang="sr-Cyrl-RS" sz="3600" dirty="0">
              <a:latin typeface="Times New Roman" panose="02020603050405020304" pitchFamily="18" charset="0"/>
              <a:cs typeface="Times New Roman" panose="02020603050405020304" pitchFamily="18" charset="0"/>
            </a:endParaRPr>
          </a:p>
        </p:txBody>
      </p:sp>
      <p:sp>
        <p:nvSpPr>
          <p:cNvPr id="3" name="Podnaslov 2"/>
          <p:cNvSpPr>
            <a:spLocks noGrp="1"/>
          </p:cNvSpPr>
          <p:nvPr>
            <p:ph type="subTitle" idx="1"/>
          </p:nvPr>
        </p:nvSpPr>
        <p:spPr/>
        <p:txBody>
          <a:bodyPr/>
          <a:lstStyle/>
          <a:p>
            <a:r>
              <a:rPr lang="sr-Cyrl-RS" dirty="0" smtClean="0">
                <a:latin typeface="Times New Roman" panose="02020603050405020304" pitchFamily="18" charset="0"/>
                <a:cs typeface="Times New Roman" panose="02020603050405020304" pitchFamily="18" charset="0"/>
              </a:rPr>
              <a:t>Мр Горан Петровић</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77820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Природни и изведени облици кретања</a:t>
            </a:r>
            <a:endParaRPr lang="sr-Cyrl-RS" dirty="0"/>
          </a:p>
        </p:txBody>
      </p:sp>
      <p:sp>
        <p:nvSpPr>
          <p:cNvPr id="3" name="Čuvar mesta za sadržaj 2"/>
          <p:cNvSpPr>
            <a:spLocks noGrp="1"/>
          </p:cNvSpPr>
          <p:nvPr>
            <p:ph idx="1"/>
          </p:nvPr>
        </p:nvSpPr>
        <p:spPr/>
        <p:txBody>
          <a:bodyPr/>
          <a:lstStyle/>
          <a:p>
            <a:r>
              <a:rPr lang="sr-Cyrl-RS" dirty="0">
                <a:latin typeface="Times New Roman" panose="02020603050405020304" pitchFamily="18" charset="0"/>
                <a:cs typeface="Times New Roman" panose="02020603050405020304" pitchFamily="18" charset="0"/>
              </a:rPr>
              <a:t>Бацања и хватања су сложенији облици кретања, при којима се у рад укључује више мишићних група, а нарочито руке, рамени појас и </a:t>
            </a:r>
            <a:r>
              <a:rPr lang="sr-Cyrl-RS" dirty="0" smtClean="0">
                <a:latin typeface="Times New Roman" panose="02020603050405020304" pitchFamily="18" charset="0"/>
                <a:cs typeface="Times New Roman" panose="02020603050405020304" pitchFamily="18" charset="0"/>
              </a:rPr>
              <a:t>леђа</a:t>
            </a:r>
          </a:p>
          <a:p>
            <a:endParaRPr lang="sr-Cyrl-RS" dirty="0">
              <a:latin typeface="Times New Roman" panose="02020603050405020304" pitchFamily="18" charset="0"/>
              <a:cs typeface="Times New Roman" panose="02020603050405020304" pitchFamily="18" charset="0"/>
            </a:endParaRPr>
          </a:p>
          <a:p>
            <a:endParaRPr lang="sr-Cyrl-R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632520"/>
            <a:ext cx="2517651" cy="261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16490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Природни и изведени облици кретања</a:t>
            </a:r>
            <a:endParaRPr lang="sr-Cyrl-RS" dirty="0"/>
          </a:p>
        </p:txBody>
      </p:sp>
      <p:sp>
        <p:nvSpPr>
          <p:cNvPr id="3" name="Čuvar mesta za sadržaj 2"/>
          <p:cNvSpPr>
            <a:spLocks noGrp="1"/>
          </p:cNvSpPr>
          <p:nvPr>
            <p:ph idx="1"/>
          </p:nvPr>
        </p:nvSpPr>
        <p:spPr/>
        <p:txBody>
          <a:bodyPr/>
          <a:lstStyle/>
          <a:p>
            <a:r>
              <a:rPr lang="sr-Cyrl-RS" dirty="0">
                <a:latin typeface="Times New Roman" panose="02020603050405020304" pitchFamily="18" charset="0"/>
                <a:cs typeface="Times New Roman" panose="02020603050405020304" pitchFamily="18" charset="0"/>
              </a:rPr>
              <a:t>Вишења, упори и пењања су атипична кретања којима се развија телесна мускулатура, посебно мишићи руку и раменог </a:t>
            </a:r>
            <a:r>
              <a:rPr lang="sr-Cyrl-RS" dirty="0" smtClean="0">
                <a:latin typeface="Times New Roman" panose="02020603050405020304" pitchFamily="18" charset="0"/>
                <a:cs typeface="Times New Roman" panose="02020603050405020304" pitchFamily="18" charset="0"/>
              </a:rPr>
              <a:t>појаса</a:t>
            </a:r>
          </a:p>
          <a:p>
            <a:endParaRPr lang="sr-Cyrl-RS" dirty="0">
              <a:latin typeface="Times New Roman" panose="02020603050405020304" pitchFamily="18" charset="0"/>
              <a:cs typeface="Times New Roman" panose="02020603050405020304" pitchFamily="18" charset="0"/>
            </a:endParaRPr>
          </a:p>
          <a:p>
            <a:endParaRPr lang="sr-Cyrl-R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222476"/>
            <a:ext cx="2160867" cy="308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51984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Природни и изведени облици кретања</a:t>
            </a:r>
            <a:endParaRPr lang="sr-Cyrl-RS" dirty="0"/>
          </a:p>
        </p:txBody>
      </p:sp>
      <p:sp>
        <p:nvSpPr>
          <p:cNvPr id="3" name="Čuvar mesta za sadržaj 2"/>
          <p:cNvSpPr>
            <a:spLocks noGrp="1"/>
          </p:cNvSpPr>
          <p:nvPr>
            <p:ph idx="1"/>
          </p:nvPr>
        </p:nvSpPr>
        <p:spPr/>
        <p:txBody>
          <a:bodyPr/>
          <a:lstStyle/>
          <a:p>
            <a:r>
              <a:rPr lang="sr-Cyrl-RS" dirty="0">
                <a:latin typeface="Times New Roman" panose="02020603050405020304" pitchFamily="18" charset="0"/>
                <a:cs typeface="Times New Roman" panose="02020603050405020304" pitchFamily="18" charset="0"/>
              </a:rPr>
              <a:t>Пузање је веома захвалан облик природног кретања у овом узрасном периоду, којим се ангажује више мишићних група, а посебно мишићи </a:t>
            </a:r>
            <a:r>
              <a:rPr lang="sr-Cyrl-RS" dirty="0" smtClean="0">
                <a:latin typeface="Times New Roman" panose="02020603050405020304" pitchFamily="18" charset="0"/>
                <a:cs typeface="Times New Roman" panose="02020603050405020304" pitchFamily="18" charset="0"/>
              </a:rPr>
              <a:t>трупа</a:t>
            </a:r>
          </a:p>
          <a:p>
            <a:endParaRPr lang="sr-Cyrl-RS" dirty="0">
              <a:latin typeface="Times New Roman" panose="02020603050405020304" pitchFamily="18" charset="0"/>
              <a:cs typeface="Times New Roman" panose="02020603050405020304" pitchFamily="18" charset="0"/>
            </a:endParaRPr>
          </a:p>
          <a:p>
            <a:endParaRPr lang="sr-Cyrl-R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20" y="3789040"/>
            <a:ext cx="45624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60597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Игра и играње</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ea typeface="Segoe UI Light"/>
                <a:cs typeface="Times New Roman" panose="02020603050405020304" pitchFamily="18" charset="0"/>
              </a:rPr>
              <a:t>Игра је за дете основни облик активности, а за учитеља основни метод рада у настави физичког </a:t>
            </a:r>
            <a:r>
              <a:rPr lang="sr-Cyrl-RS" dirty="0" smtClean="0">
                <a:latin typeface="Times New Roman" panose="02020603050405020304" pitchFamily="18" charset="0"/>
                <a:ea typeface="Segoe UI Light"/>
                <a:cs typeface="Times New Roman" panose="02020603050405020304" pitchFamily="18" charset="0"/>
              </a:rPr>
              <a:t>васпитања</a:t>
            </a:r>
          </a:p>
          <a:p>
            <a:r>
              <a:rPr lang="sr-Cyrl-RS" dirty="0">
                <a:latin typeface="Times New Roman" panose="02020603050405020304" pitchFamily="18" charset="0"/>
                <a:ea typeface="Segoe UI Light"/>
                <a:cs typeface="Times New Roman" panose="02020603050405020304" pitchFamily="18" charset="0"/>
              </a:rPr>
              <a:t>Елементарне игре су једно од најкомплекснијих средстава физичког васпитања у овом узрасту, а засноване су на природним облицима кретања и једноставним правилима</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28043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Игра и играње</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lnSpcReduction="20000"/>
          </a:bodyPr>
          <a:lstStyle/>
          <a:p>
            <a:r>
              <a:rPr lang="sr-Cyrl-RS" b="1" dirty="0">
                <a:latin typeface="Times New Roman" panose="02020603050405020304" pitchFamily="18" charset="0"/>
                <a:cs typeface="Times New Roman" panose="02020603050405020304" pitchFamily="18" charset="0"/>
              </a:rPr>
              <a:t>Иако о игри говоримо као о средству и методу у настави физичког васпитања, никада не смемо заборавити да је игра пре свега универзалан појам, толико битан да се сматра једним од основних феномена људског постојања. Игра је антрополошки феномен који се манифестује психо–физичком активношћу, праћен емоционалним испољавањем, проистеклoм из стања духа, а предметованим у надметању индивидуе са самим собом или неким другим, у циљу реализације личности.</a:t>
            </a:r>
            <a:endParaRPr lang="sr-Cyrl-RS" dirty="0">
              <a:latin typeface="Times New Roman" panose="02020603050405020304" pitchFamily="18" charset="0"/>
              <a:cs typeface="Times New Roman" panose="02020603050405020304" pitchFamily="18" charset="0"/>
            </a:endParaRPr>
          </a:p>
          <a:p>
            <a:endParaRPr lang="sr-Cyrl-RS" dirty="0"/>
          </a:p>
        </p:txBody>
      </p:sp>
    </p:spTree>
    <p:extLst>
      <p:ext uri="{BB962C8B-B14F-4D97-AF65-F5344CB8AC3E}">
        <p14:creationId xmlns:p14="http://schemas.microsoft.com/office/powerpoint/2010/main" val="288549517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Игра и играње</a:t>
            </a:r>
            <a:endParaRPr lang="sr-Cyrl-RS" dirty="0"/>
          </a:p>
        </p:txBody>
      </p:sp>
      <p:sp>
        <p:nvSpPr>
          <p:cNvPr id="3" name="Čuvar mesta za sadržaj 2"/>
          <p:cNvSpPr>
            <a:spLocks noGrp="1"/>
          </p:cNvSpPr>
          <p:nvPr>
            <p:ph idx="1"/>
          </p:nvPr>
        </p:nvSpPr>
        <p:spPr/>
        <p:txBody>
          <a:bodyPr/>
          <a:lstStyle/>
          <a:p>
            <a:endParaRPr lang="sr-Cyrl-RS" dirty="0" smtClean="0"/>
          </a:p>
          <a:p>
            <a:endParaRPr lang="sr-Cyrl-RS" dirty="0"/>
          </a:p>
          <a:p>
            <a:endParaRPr lang="sr-Cyrl-RS" dirty="0" smtClean="0"/>
          </a:p>
          <a:p>
            <a:endParaRPr lang="sr-Cyrl-R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137" y="1700808"/>
            <a:ext cx="6529294"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19967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a:latin typeface="Times New Roman" panose="02020603050405020304" pitchFamily="18" charset="0"/>
                <a:cs typeface="Times New Roman" panose="02020603050405020304" pitchFamily="18" charset="0"/>
              </a:rPr>
              <a:t>Игра и играње</a:t>
            </a:r>
            <a:endParaRPr lang="sr-Cyrl-RS" dirty="0"/>
          </a:p>
        </p:txBody>
      </p:sp>
      <p:sp>
        <p:nvSpPr>
          <p:cNvPr id="3" name="Čuvar mesta za sadržaj 2"/>
          <p:cNvSpPr>
            <a:spLocks noGrp="1"/>
          </p:cNvSpPr>
          <p:nvPr>
            <p:ph idx="1"/>
          </p:nvPr>
        </p:nvSpPr>
        <p:spPr/>
        <p:txBody>
          <a:bodyPr/>
          <a:lstStyle/>
          <a:p>
            <a:endParaRPr lang="sr-Cyrl-RS" dirty="0" smtClean="0"/>
          </a:p>
          <a:p>
            <a:endParaRPr lang="sr-Cyrl-RS" dirty="0"/>
          </a:p>
          <a:p>
            <a:endParaRPr lang="sr-Cyrl-RS" dirty="0" smtClean="0"/>
          </a:p>
          <a:p>
            <a:endParaRPr lang="sr-Cyrl-R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816" y="1772816"/>
            <a:ext cx="6105426" cy="393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62146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Планирање и програмирање физичког васпитања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ea typeface="Segoe UI Light"/>
                <a:cs typeface="Times New Roman" panose="02020603050405020304" pitchFamily="18" charset="0"/>
              </a:rPr>
              <a:t>Један од основних проблема у реализацији наставе физичког васпитања јесте конкретизација програмских задатака, односно системско </a:t>
            </a:r>
            <a:r>
              <a:rPr lang="sr-Cyrl-RS" dirty="0" smtClean="0">
                <a:latin typeface="Times New Roman" panose="02020603050405020304" pitchFamily="18" charset="0"/>
                <a:ea typeface="Segoe UI Light"/>
                <a:cs typeface="Times New Roman" panose="02020603050405020304" pitchFamily="18" charset="0"/>
              </a:rPr>
              <a:t>програмирање </a:t>
            </a:r>
            <a:r>
              <a:rPr lang="sr-Cyrl-RS" dirty="0">
                <a:latin typeface="Times New Roman" panose="02020603050405020304" pitchFamily="18" charset="0"/>
                <a:ea typeface="Segoe UI Light"/>
                <a:cs typeface="Times New Roman" panose="02020603050405020304" pitchFamily="18" charset="0"/>
              </a:rPr>
              <a:t>и </a:t>
            </a:r>
            <a:r>
              <a:rPr lang="sr-Cyrl-RS" dirty="0" smtClean="0">
                <a:latin typeface="Times New Roman" panose="02020603050405020304" pitchFamily="18" charset="0"/>
                <a:ea typeface="Segoe UI Light"/>
                <a:cs typeface="Times New Roman" panose="02020603050405020304" pitchFamily="18" charset="0"/>
              </a:rPr>
              <a:t>планирање</a:t>
            </a:r>
          </a:p>
          <a:p>
            <a:r>
              <a:rPr lang="sr-Cyrl-RS" dirty="0">
                <a:latin typeface="Times New Roman" panose="02020603050405020304" pitchFamily="18" charset="0"/>
                <a:ea typeface="Segoe UI Light"/>
                <a:cs typeface="Times New Roman" panose="02020603050405020304" pitchFamily="18" charset="0"/>
              </a:rPr>
              <a:t>Да бисмо добро планирали, морамо претходно добро осмислити програм рада и ускладити све његове делове</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8241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Планирање у настави физичког васпитања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77500" lnSpcReduction="20000"/>
          </a:bodyPr>
          <a:lstStyle/>
          <a:p>
            <a:pPr marL="0" indent="0">
              <a:spcAft>
                <a:spcPts val="0"/>
              </a:spcAft>
              <a:buNone/>
            </a:pPr>
            <a:r>
              <a:rPr lang="sr-Cyrl-RS" dirty="0">
                <a:latin typeface="Times New Roman" panose="02020603050405020304" pitchFamily="18" charset="0"/>
                <a:ea typeface="Segoe UI Light"/>
                <a:cs typeface="Times New Roman" panose="02020603050405020304" pitchFamily="18" charset="0"/>
              </a:rPr>
              <a:t>Планирање у настави физичког васпитања мора се заснивати на: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наставном програму образовања и васпитања за први </a:t>
            </a:r>
            <a:r>
              <a:rPr lang="sr-Cyrl-RS" dirty="0" smtClean="0">
                <a:latin typeface="Times New Roman" panose="02020603050405020304" pitchFamily="18" charset="0"/>
                <a:ea typeface="Segoe UI Light"/>
                <a:cs typeface="Times New Roman" panose="02020603050405020304" pitchFamily="18" charset="0"/>
              </a:rPr>
              <a:t>циклус </a:t>
            </a:r>
            <a:r>
              <a:rPr lang="sr-Cyrl-RS" dirty="0">
                <a:latin typeface="Times New Roman" panose="02020603050405020304" pitchFamily="18" charset="0"/>
                <a:ea typeface="Segoe UI Light"/>
                <a:cs typeface="Times New Roman" panose="02020603050405020304" pitchFamily="18" charset="0"/>
              </a:rPr>
              <a:t>основног образовања и васпитања;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развојним карактеристикама ученика овог узраста;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нивоу претходно стечених знања;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нивоу моторичких способности ученика;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условима за реализацију наставе физичког васпитања;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посебним склоностима и интересовањима ученика према одређеном наставном градиву;</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географско–климатским условима.</a:t>
            </a:r>
            <a:endParaRPr lang="sr-Cyrl-RS" sz="2400" dirty="0">
              <a:latin typeface="Times New Roman" panose="02020603050405020304" pitchFamily="18" charset="0"/>
              <a:ea typeface="Calibri"/>
              <a:cs typeface="Times New Roman" panose="02020603050405020304" pitchFamily="18" charset="0"/>
            </a:endParaRPr>
          </a:p>
          <a:p>
            <a:endParaRPr lang="sr-Cyrl-RS" dirty="0"/>
          </a:p>
        </p:txBody>
      </p:sp>
    </p:spTree>
    <p:extLst>
      <p:ext uri="{BB962C8B-B14F-4D97-AF65-F5344CB8AC3E}">
        <p14:creationId xmlns:p14="http://schemas.microsoft.com/office/powerpoint/2010/main" val="86786743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latin typeface="Times New Roman" panose="02020603050405020304" pitchFamily="18" charset="0"/>
                <a:ea typeface="Segoe UI Light"/>
                <a:cs typeface="Times New Roman" panose="02020603050405020304" pitchFamily="18" charset="0"/>
              </a:rPr>
              <a:t>Структура и организација часа физичког васпитања </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Уводни део: 3–5 минута;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Припремни део: 7–10 минута;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Основни део: 25–30 минута;</a:t>
            </a:r>
            <a:endParaRPr lang="sr-Cyrl-RS" sz="2400" dirty="0">
              <a:latin typeface="Times New Roman" panose="02020603050405020304" pitchFamily="18" charset="0"/>
              <a:ea typeface="Calibri"/>
              <a:cs typeface="Times New Roman" panose="02020603050405020304" pitchFamily="18" charset="0"/>
            </a:endParaRPr>
          </a:p>
          <a:p>
            <a:pPr marL="0" indent="0">
              <a:lnSpc>
                <a:spcPts val="140"/>
              </a:lnSpc>
              <a:spcAft>
                <a:spcPts val="0"/>
              </a:spcAft>
              <a:buNone/>
            </a:pPr>
            <a:r>
              <a:rPr lang="sr-Cyrl-RS" sz="2400" dirty="0">
                <a:latin typeface="Times New Roman" panose="02020603050405020304" pitchFamily="18" charset="0"/>
                <a:ea typeface="Times New Roman"/>
                <a:cs typeface="Times New Roman" panose="02020603050405020304" pitchFamily="18" charset="0"/>
              </a:rPr>
              <a:t> </a:t>
            </a:r>
            <a:endParaRPr lang="sr-Cyrl-RS" sz="2400" dirty="0">
              <a:latin typeface="Times New Roman" panose="02020603050405020304" pitchFamily="18" charset="0"/>
              <a:ea typeface="Calibri"/>
              <a:cs typeface="Times New Roman" panose="02020603050405020304" pitchFamily="18" charset="0"/>
            </a:endParaRPr>
          </a:p>
          <a:p>
            <a:pPr marL="0" indent="0" algn="just">
              <a:spcAft>
                <a:spcPts val="0"/>
              </a:spcAft>
              <a:buNone/>
            </a:pPr>
            <a:r>
              <a:rPr lang="sr-Cyrl-RS" dirty="0">
                <a:latin typeface="Times New Roman" panose="02020603050405020304" pitchFamily="18" charset="0"/>
                <a:ea typeface="Segoe UI Light"/>
                <a:cs typeface="Times New Roman" panose="02020603050405020304" pitchFamily="18" charset="0"/>
              </a:rPr>
              <a:t>–  Завршни део: 3–5 минута.</a:t>
            </a:r>
            <a:endParaRPr lang="sr-Cyrl-RS" sz="2400" dirty="0">
              <a:latin typeface="Times New Roman" panose="02020603050405020304" pitchFamily="18" charset="0"/>
              <a:ea typeface="Calibri"/>
              <a:cs typeface="Times New Roman" panose="02020603050405020304" pitchFamily="18" charset="0"/>
            </a:endParaRPr>
          </a:p>
          <a:p>
            <a:pPr marL="0" indent="0">
              <a:buNone/>
            </a:pPr>
            <a:endParaRPr lang="sr-Cyrl-RS" dirty="0"/>
          </a:p>
        </p:txBody>
      </p:sp>
    </p:spTree>
    <p:extLst>
      <p:ext uri="{BB962C8B-B14F-4D97-AF65-F5344CB8AC3E}">
        <p14:creationId xmlns:p14="http://schemas.microsoft.com/office/powerpoint/2010/main" val="203811646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Циљ наставе физичког васпитања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lnSpcReduction="20000"/>
          </a:bodyPr>
          <a:lstStyle/>
          <a:p>
            <a:r>
              <a:rPr lang="sr-Cyrl-RS" b="1" dirty="0">
                <a:latin typeface="Times New Roman" panose="02020603050405020304" pitchFamily="18" charset="0"/>
                <a:cs typeface="Times New Roman" panose="02020603050405020304" pitchFamily="18" charset="0"/>
              </a:rPr>
              <a:t>Циљ </a:t>
            </a:r>
            <a:r>
              <a:rPr lang="sr-Cyrl-RS" dirty="0">
                <a:latin typeface="Times New Roman" panose="02020603050405020304" pitchFamily="18" charset="0"/>
                <a:cs typeface="Times New Roman" panose="02020603050405020304" pitchFamily="18" charset="0"/>
              </a:rPr>
              <a:t>физичког васпитања је да разноврсним и систематским моторичким активностима,</a:t>
            </a:r>
            <a:r>
              <a:rPr lang="sr-Cyrl-RS" b="1" dirty="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у узајамној вези са</a:t>
            </a:r>
            <a:r>
              <a:rPr lang="sr-Cyrl-RS" b="1" dirty="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осталим васпитно–образовним подручјима, допринесе интегралном развоју личности ученика (когнитивном, афективном, моторичком), развоју моторичких способности, стицању, усавршавању и примени моторичких умења, навика и неопходних теоријских знања у свакодневним и специфичним условима живота и рада.</a:t>
            </a:r>
          </a:p>
          <a:p>
            <a:pPr marL="0" indent="0">
              <a:buNone/>
            </a:pPr>
            <a:r>
              <a:rPr lang="sr-Cyrl-RS" dirty="0"/>
              <a:t> </a:t>
            </a:r>
          </a:p>
          <a:p>
            <a:endParaRPr lang="sr-Cyrl-RS" dirty="0"/>
          </a:p>
          <a:p>
            <a:endParaRPr lang="sr-Cyrl-RS" dirty="0"/>
          </a:p>
        </p:txBody>
      </p:sp>
    </p:spTree>
    <p:extLst>
      <p:ext uri="{BB962C8B-B14F-4D97-AF65-F5344CB8AC3E}">
        <p14:creationId xmlns:p14="http://schemas.microsoft.com/office/powerpoint/2010/main" val="19754771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Уводни део часа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ea typeface="Segoe UI Light"/>
                <a:cs typeface="Times New Roman" panose="02020603050405020304" pitchFamily="18" charset="0"/>
              </a:rPr>
              <a:t>Уводни део часа представља припрему за напоре који следе у осталим деловима часа. У овом делу часа вршимо организационо, емоционално и физиолошко увођење ученика у рад. Правилно увођење у рад ученика подразумева функционалну повезаност са осталим деловима часа. У пракси се овај део часа назива и „загревање”</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4029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Припремни део часа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lnSpcReduction="10000"/>
          </a:bodyPr>
          <a:lstStyle/>
          <a:p>
            <a:r>
              <a:rPr lang="sr-Cyrl-RS" dirty="0">
                <a:latin typeface="Times New Roman" panose="02020603050405020304" pitchFamily="18" charset="0"/>
                <a:ea typeface="Segoe UI Light"/>
                <a:cs typeface="Times New Roman" panose="02020603050405020304" pitchFamily="18" charset="0"/>
              </a:rPr>
              <a:t>Припремни део часа представља другу функционалну целину часа физичког васпитања и надовезује се на уводни део. У њему се следствено решавају задаци везани за планирани час, али и дугорочни задаци везани за развој локмоторног и других система, као и вежбе за правилно држање тела. Функција овог дела часа огледа се у припреми за веће физиолошке напоре у основном делу часа, помоћу активирања великог броја мишићних група и развијања покретљивости у зглобовима</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65081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Главни део часа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ea typeface="Segoe UI Light"/>
                <a:cs typeface="Times New Roman" panose="02020603050405020304" pitchFamily="18" charset="0"/>
              </a:rPr>
              <a:t>Основни део часа је најдужи по трајању и обиму наставних садржаја који се обрађују. Наставна јединица која је предвиђена за реализацију у највећој мери се остварује у овом делу часа. Наставни садржај представљају природни облици кретања, вежбе на тлу, вежбе са реквизитима, елементарне игре и </a:t>
            </a:r>
            <a:r>
              <a:rPr lang="sr-Cyrl-RS" dirty="0" smtClean="0">
                <a:latin typeface="Times New Roman" panose="02020603050405020304" pitchFamily="18" charset="0"/>
                <a:ea typeface="Segoe UI Light"/>
                <a:cs typeface="Times New Roman" panose="02020603050405020304" pitchFamily="18" charset="0"/>
              </a:rPr>
              <a:t>сл.</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33515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Завршни део часа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ea typeface="Segoe UI Light"/>
                <a:cs typeface="Times New Roman" panose="02020603050405020304" pitchFamily="18" charset="0"/>
              </a:rPr>
              <a:t>Завршни део часа је најкраћи и представља постепени прекид физичких активности, смиривање организма и довођење у стање које омогућава уобичајене активности на следећем школском часу</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77480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Физиолошко оптерећење на часу физичког васпитања</a:t>
            </a:r>
            <a:endParaRPr lang="sr-Cyrl-RS"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6017130" cy="354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42960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Начин остваривања програма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Програмска концепција физичког васпитања у основној школи заснива се на јединству наставних, ванчасовних и ваншколских организационих облика рада, као основне претпоставке за остваривање циља физичког </a:t>
            </a:r>
            <a:r>
              <a:rPr lang="ru-RU" dirty="0" smtClean="0">
                <a:latin typeface="Times New Roman" panose="02020603050405020304" pitchFamily="18" charset="0"/>
                <a:cs typeface="Times New Roman" panose="02020603050405020304" pitchFamily="18" charset="0"/>
              </a:rPr>
              <a:t>васпитања</a:t>
            </a:r>
          </a:p>
          <a:p>
            <a:r>
              <a:rPr lang="ru-RU" dirty="0">
                <a:latin typeface="Times New Roman" panose="02020603050405020304" pitchFamily="18" charset="0"/>
                <a:cs typeface="Times New Roman" panose="02020603050405020304" pitchFamily="18" charset="0"/>
              </a:rPr>
              <a:t> Програмски задаци остварују се, осим на редовним часовима, и кроз ванчасовне и ваншколске организационе облике рада, као што су излет, крос, логоровање, зимовање, курсни облици, слободне активности, такмичења, корективно-педагошки рад, дани спорта, приредбе и јавни наступи</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75983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Хвала на пажњи!</a:t>
            </a:r>
            <a:endParaRPr lang="sr-Cyrl-RS" dirty="0">
              <a:latin typeface="Times New Roman" panose="02020603050405020304" pitchFamily="18" charset="0"/>
              <a:cs typeface="Times New Roman" panose="02020603050405020304" pitchFamily="18" charset="0"/>
            </a:endParaRPr>
          </a:p>
        </p:txBody>
      </p:sp>
      <p:sp>
        <p:nvSpPr>
          <p:cNvPr id="5" name="Čuvar mesta za tekst 4"/>
          <p:cNvSpPr>
            <a:spLocks noGrp="1"/>
          </p:cNvSpPr>
          <p:nvPr>
            <p:ph type="body" idx="1"/>
          </p:nvPr>
        </p:nvSpPr>
        <p:spPr/>
        <p:txBody>
          <a:bodyPr/>
          <a:lstStyle/>
          <a:p>
            <a:r>
              <a:rPr lang="sr-Cyrl-RS" dirty="0" smtClean="0">
                <a:latin typeface="Times New Roman" panose="02020603050405020304" pitchFamily="18" charset="0"/>
                <a:cs typeface="Times New Roman" panose="02020603050405020304" pitchFamily="18" charset="0"/>
              </a:rPr>
              <a:t>РАДИОНИЦЕ</a:t>
            </a:r>
            <a:endParaRPr lang="sr-Cyrl-R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07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Задаци наставе физичког васпитања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lnSpcReduction="20000"/>
          </a:bodyPr>
          <a:lstStyle/>
          <a:p>
            <a:pPr marL="0" lvl="0" indent="0">
              <a:buNone/>
            </a:pPr>
            <a:r>
              <a:rPr lang="sr-Cyrl-RS" sz="1500" b="1" dirty="0">
                <a:solidFill>
                  <a:prstClr val="black"/>
                </a:solidFill>
              </a:rPr>
              <a:t>З</a:t>
            </a:r>
            <a:r>
              <a:rPr lang="sr-Cyrl-RS" sz="1800" b="1" dirty="0">
                <a:solidFill>
                  <a:prstClr val="black"/>
                </a:solidFill>
                <a:latin typeface="Times New Roman" panose="02020603050405020304" pitchFamily="18" charset="0"/>
                <a:cs typeface="Times New Roman" panose="02020603050405020304" pitchFamily="18" charset="0"/>
              </a:rPr>
              <a:t>адаци </a:t>
            </a:r>
            <a:r>
              <a:rPr lang="sr-Cyrl-RS" sz="1800" dirty="0">
                <a:solidFill>
                  <a:prstClr val="black"/>
                </a:solidFill>
                <a:latin typeface="Times New Roman" panose="02020603050405020304" pitchFamily="18" charset="0"/>
                <a:cs typeface="Times New Roman" panose="02020603050405020304" pitchFamily="18" charset="0"/>
              </a:rPr>
              <a:t>наставе физичког васпитања су:</a:t>
            </a: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подстицање раста, развоја и утицање на правилно држање тела;</a:t>
            </a: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развој и усавршавање моторичких способности;</a:t>
            </a: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стицање моторичких умења која су, као садржаји, утврђена програмом физичког васпитања, и стицање теоријских знања неопходних за њихово усвајање</a:t>
            </a:r>
            <a:r>
              <a:rPr lang="sr-Cyrl-RS" sz="1800" dirty="0" smtClean="0">
                <a:solidFill>
                  <a:prstClr val="black"/>
                </a:solidFill>
                <a:latin typeface="Times New Roman" panose="02020603050405020304" pitchFamily="18" charset="0"/>
                <a:cs typeface="Times New Roman" panose="02020603050405020304" pitchFamily="18" charset="0"/>
              </a:rPr>
              <a:t>;</a:t>
            </a:r>
            <a:endParaRPr lang="sr-Cyrl-RS" sz="1800" dirty="0">
              <a:solidFill>
                <a:prstClr val="black"/>
              </a:solidFill>
              <a:latin typeface="Times New Roman" panose="02020603050405020304" pitchFamily="18" charset="0"/>
              <a:cs typeface="Times New Roman" panose="02020603050405020304" pitchFamily="18" charset="0"/>
            </a:endParaRP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усвајање знања ради разумевања значаја и суштине физичког васпитања дефинисаног циљем овог васпитно– образовног подручја</a:t>
            </a:r>
            <a:r>
              <a:rPr lang="sr-Cyrl-RS" sz="1800" dirty="0" smtClean="0">
                <a:solidFill>
                  <a:prstClr val="black"/>
                </a:solidFill>
                <a:latin typeface="Times New Roman" panose="02020603050405020304" pitchFamily="18" charset="0"/>
                <a:cs typeface="Times New Roman" panose="02020603050405020304" pitchFamily="18" charset="0"/>
              </a:rPr>
              <a:t>;</a:t>
            </a:r>
            <a:r>
              <a:rPr lang="sr-Cyrl-RS" sz="1800" dirty="0">
                <a:solidFill>
                  <a:prstClr val="black"/>
                </a:solidFill>
                <a:latin typeface="Times New Roman" panose="02020603050405020304" pitchFamily="18" charset="0"/>
                <a:cs typeface="Times New Roman" panose="02020603050405020304" pitchFamily="18" charset="0"/>
              </a:rPr>
              <a:t> </a:t>
            </a: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формирање морално–вољних квалитета личности;</a:t>
            </a: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оспособљавање ученика да стечена умења, знања и навике користе у свакодневним условима живота и рада</a:t>
            </a:r>
            <a:r>
              <a:rPr lang="sr-Cyrl-RS" sz="1800" dirty="0" smtClean="0">
                <a:solidFill>
                  <a:prstClr val="black"/>
                </a:solidFill>
                <a:latin typeface="Times New Roman" panose="02020603050405020304" pitchFamily="18" charset="0"/>
                <a:cs typeface="Times New Roman" panose="02020603050405020304" pitchFamily="18" charset="0"/>
              </a:rPr>
              <a:t>;</a:t>
            </a:r>
            <a:endParaRPr lang="sr-Cyrl-RS" sz="1800" dirty="0">
              <a:solidFill>
                <a:prstClr val="black"/>
              </a:solidFill>
              <a:latin typeface="Times New Roman" panose="02020603050405020304" pitchFamily="18" charset="0"/>
              <a:cs typeface="Times New Roman" panose="02020603050405020304" pitchFamily="18" charset="0"/>
            </a:endParaRPr>
          </a:p>
          <a:p>
            <a:pPr marL="0" lvl="0" indent="0">
              <a:buNone/>
            </a:pPr>
            <a:r>
              <a:rPr lang="sr-Cyrl-RS" sz="1800" dirty="0">
                <a:solidFill>
                  <a:prstClr val="black"/>
                </a:solidFill>
                <a:latin typeface="Times New Roman" panose="02020603050405020304" pitchFamily="18" charset="0"/>
                <a:cs typeface="Times New Roman" panose="02020603050405020304" pitchFamily="18" charset="0"/>
              </a:rPr>
              <a:t>–  стицање и развијање свести о потреби здравља, чувања здравља и заштити природе и човекове средине.</a:t>
            </a:r>
            <a:endParaRPr lang="sr-Cyrl-R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9398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Cyrl-RS" dirty="0" smtClean="0">
                <a:latin typeface="Times New Roman" panose="02020603050405020304" pitchFamily="18" charset="0"/>
                <a:cs typeface="Times New Roman" panose="02020603050405020304" pitchFamily="18" charset="0"/>
              </a:rPr>
              <a:t>Оперативни задаци</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70000" lnSpcReduction="20000"/>
          </a:bodyPr>
          <a:lstStyle/>
          <a:p>
            <a:r>
              <a:rPr lang="sr-Cyrl-RS" dirty="0" smtClean="0">
                <a:latin typeface="Times New Roman" panose="02020603050405020304" pitchFamily="18" charset="0"/>
                <a:cs typeface="Times New Roman" panose="02020603050405020304" pitchFamily="18" charset="0"/>
              </a:rPr>
              <a:t>задовољавање </a:t>
            </a:r>
            <a:r>
              <a:rPr lang="sr-Cyrl-RS" dirty="0">
                <a:latin typeface="Times New Roman" panose="02020603050405020304" pitchFamily="18" charset="0"/>
                <a:cs typeface="Times New Roman" panose="02020603050405020304" pitchFamily="18" charset="0"/>
              </a:rPr>
              <a:t>основних дечјих потреба за кретањем и игром;</a:t>
            </a:r>
          </a:p>
          <a:p>
            <a:r>
              <a:rPr lang="sr-Cyrl-RS" dirty="0" smtClean="0">
                <a:latin typeface="Times New Roman" panose="02020603050405020304" pitchFamily="18" charset="0"/>
                <a:cs typeface="Times New Roman" panose="02020603050405020304" pitchFamily="18" charset="0"/>
              </a:rPr>
              <a:t>развијање </a:t>
            </a:r>
            <a:r>
              <a:rPr lang="sr-Cyrl-RS" dirty="0">
                <a:latin typeface="Times New Roman" panose="02020603050405020304" pitchFamily="18" charset="0"/>
                <a:cs typeface="Times New Roman" panose="02020603050405020304" pitchFamily="18" charset="0"/>
              </a:rPr>
              <a:t>координације, гипкости, равнотеже и експлозивне снаге;</a:t>
            </a:r>
          </a:p>
          <a:p>
            <a:r>
              <a:rPr lang="sr-Cyrl-RS" dirty="0" smtClean="0">
                <a:latin typeface="Times New Roman" panose="02020603050405020304" pitchFamily="18" charset="0"/>
                <a:cs typeface="Times New Roman" panose="02020603050405020304" pitchFamily="18" charset="0"/>
              </a:rPr>
              <a:t>стицање </a:t>
            </a:r>
            <a:r>
              <a:rPr lang="sr-Cyrl-RS" dirty="0">
                <a:latin typeface="Times New Roman" panose="02020603050405020304" pitchFamily="18" charset="0"/>
                <a:cs typeface="Times New Roman" panose="02020603050405020304" pitchFamily="18" charset="0"/>
              </a:rPr>
              <a:t>моторичких умења у свим природним (филогенетским) облицима кретања у различитим условима: елементарним играма, ритмици, плесним вежбама и вежбама на тлу</a:t>
            </a:r>
            <a:r>
              <a:rPr lang="sr-Cyrl-RS" dirty="0" smtClean="0">
                <a:latin typeface="Times New Roman" panose="02020603050405020304" pitchFamily="18" charset="0"/>
                <a:cs typeface="Times New Roman" panose="02020603050405020304" pitchFamily="18" charset="0"/>
              </a:rPr>
              <a:t>;</a:t>
            </a:r>
            <a:r>
              <a:rPr lang="sr-Cyrl-RS" dirty="0">
                <a:latin typeface="Times New Roman" panose="02020603050405020304" pitchFamily="18" charset="0"/>
                <a:cs typeface="Times New Roman" panose="02020603050405020304" pitchFamily="18" charset="0"/>
              </a:rPr>
              <a:t> </a:t>
            </a:r>
          </a:p>
          <a:p>
            <a:r>
              <a:rPr lang="sr-Cyrl-RS" dirty="0" smtClean="0">
                <a:latin typeface="Times New Roman" panose="02020603050405020304" pitchFamily="18" charset="0"/>
                <a:cs typeface="Times New Roman" panose="02020603050405020304" pitchFamily="18" charset="0"/>
              </a:rPr>
              <a:t>упознавање </a:t>
            </a:r>
            <a:r>
              <a:rPr lang="sr-Cyrl-RS" dirty="0">
                <a:latin typeface="Times New Roman" panose="02020603050405020304" pitchFamily="18" charset="0"/>
                <a:cs typeface="Times New Roman" panose="02020603050405020304" pitchFamily="18" charset="0"/>
              </a:rPr>
              <a:t>са кретним могућностима и ограничењима сопственог тела;</a:t>
            </a:r>
          </a:p>
          <a:p>
            <a:r>
              <a:rPr lang="sr-Cyrl-RS" dirty="0" smtClean="0">
                <a:latin typeface="Times New Roman" panose="02020603050405020304" pitchFamily="18" charset="0"/>
                <a:cs typeface="Times New Roman" panose="02020603050405020304" pitchFamily="18" charset="0"/>
              </a:rPr>
              <a:t>стварање </a:t>
            </a:r>
            <a:r>
              <a:rPr lang="sr-Cyrl-RS" dirty="0">
                <a:latin typeface="Times New Roman" panose="02020603050405020304" pitchFamily="18" charset="0"/>
                <a:cs typeface="Times New Roman" panose="02020603050405020304" pitchFamily="18" charset="0"/>
              </a:rPr>
              <a:t>претпоставки за правилно држање тела, јачање здравља и развијање хигијенских навика;</a:t>
            </a:r>
          </a:p>
          <a:p>
            <a:r>
              <a:rPr lang="sr-Cyrl-RS" dirty="0" smtClean="0">
                <a:latin typeface="Times New Roman" panose="02020603050405020304" pitchFamily="18" charset="0"/>
                <a:cs typeface="Times New Roman" panose="02020603050405020304" pitchFamily="18" charset="0"/>
              </a:rPr>
              <a:t>формирање </a:t>
            </a:r>
            <a:r>
              <a:rPr lang="sr-Cyrl-RS" dirty="0">
                <a:latin typeface="Times New Roman" panose="02020603050405020304" pitchFamily="18" charset="0"/>
                <a:cs typeface="Times New Roman" panose="02020603050405020304" pitchFamily="18" charset="0"/>
              </a:rPr>
              <a:t>и овладавање елементарним облицима кретања – „моторичко описмењавање”;</a:t>
            </a:r>
          </a:p>
          <a:p>
            <a:r>
              <a:rPr lang="sr-Cyrl-RS" dirty="0" smtClean="0">
                <a:latin typeface="Times New Roman" panose="02020603050405020304" pitchFamily="18" charset="0"/>
                <a:cs typeface="Times New Roman" panose="02020603050405020304" pitchFamily="18" charset="0"/>
              </a:rPr>
              <a:t>стварање </a:t>
            </a:r>
            <a:r>
              <a:rPr lang="sr-Cyrl-RS" dirty="0">
                <a:latin typeface="Times New Roman" panose="02020603050405020304" pitchFamily="18" charset="0"/>
                <a:cs typeface="Times New Roman" panose="02020603050405020304" pitchFamily="18" charset="0"/>
              </a:rPr>
              <a:t>услова за социјално прилагођавање ученика на колективан живот и ра</a:t>
            </a:r>
            <a:r>
              <a:rPr lang="sr-Cyrl-RS" dirty="0"/>
              <a:t>д.</a:t>
            </a:r>
          </a:p>
        </p:txBody>
      </p:sp>
    </p:spTree>
    <p:extLst>
      <p:ext uri="{BB962C8B-B14F-4D97-AF65-F5344CB8AC3E}">
        <p14:creationId xmlns:p14="http://schemas.microsoft.com/office/powerpoint/2010/main" val="27587327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r-Cyrl-RS" sz="3600" dirty="0" smtClean="0">
                <a:latin typeface="Times New Roman" panose="02020603050405020304" pitchFamily="18" charset="0"/>
                <a:cs typeface="Times New Roman" panose="02020603050405020304" pitchFamily="18" charset="0"/>
              </a:rPr>
              <a:t>Узрасне карактеристике ученика млађешколског узраста</a:t>
            </a:r>
            <a:endParaRPr lang="sr-Cyrl-RS" sz="3600"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a:bodyPr>
          <a:lstStyle/>
          <a:p>
            <a:r>
              <a:rPr lang="sr-Cyrl-RS" dirty="0">
                <a:latin typeface="Times New Roman" panose="02020603050405020304" pitchFamily="18" charset="0"/>
                <a:cs typeface="Times New Roman" panose="02020603050405020304" pitchFamily="18" charset="0"/>
              </a:rPr>
              <a:t>Динамика раста телесне висине се у овом узрасту успорава, док долази до убрзаног пораста телесне </a:t>
            </a:r>
            <a:r>
              <a:rPr lang="sr-Cyrl-RS" dirty="0" smtClean="0">
                <a:latin typeface="Times New Roman" panose="02020603050405020304" pitchFamily="18" charset="0"/>
                <a:cs typeface="Times New Roman" panose="02020603050405020304" pitchFamily="18" charset="0"/>
              </a:rPr>
              <a:t>масе</a:t>
            </a:r>
          </a:p>
          <a:p>
            <a:r>
              <a:rPr lang="sr-Cyrl-RS" dirty="0">
                <a:latin typeface="Times New Roman" panose="02020603050405020304" pitchFamily="18" charset="0"/>
                <a:cs typeface="Times New Roman" panose="02020603050405020304" pitchFamily="18" charset="0"/>
              </a:rPr>
              <a:t>Кардио–васкуларни и респираторни систем још нису развијени у потпуности, а функционални капацитети срца и плућа су још увек </a:t>
            </a:r>
            <a:r>
              <a:rPr lang="sr-Cyrl-RS" dirty="0" smtClean="0">
                <a:latin typeface="Times New Roman" panose="02020603050405020304" pitchFamily="18" charset="0"/>
                <a:cs typeface="Times New Roman" panose="02020603050405020304" pitchFamily="18" charset="0"/>
              </a:rPr>
              <a:t>мали</a:t>
            </a:r>
          </a:p>
          <a:p>
            <a:r>
              <a:rPr lang="sr-Cyrl-RS" dirty="0">
                <a:latin typeface="Times New Roman" panose="02020603050405020304" pitchFamily="18" charset="0"/>
                <a:cs typeface="Times New Roman" panose="02020603050405020304" pitchFamily="18" charset="0"/>
              </a:rPr>
              <a:t>Централни нервни систем се још развија и у овом периоду долази до његовог дефинитивног формирања и функционалног усавршавања</a:t>
            </a:r>
          </a:p>
        </p:txBody>
      </p:sp>
    </p:spTree>
    <p:extLst>
      <p:ext uri="{BB962C8B-B14F-4D97-AF65-F5344CB8AC3E}">
        <p14:creationId xmlns:p14="http://schemas.microsoft.com/office/powerpoint/2010/main" val="332875476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r-Cyrl-RS" dirty="0" smtClean="0">
                <a:latin typeface="Times New Roman" panose="02020603050405020304" pitchFamily="18" charset="0"/>
                <a:cs typeface="Times New Roman" panose="02020603050405020304" pitchFamily="18" charset="0"/>
              </a:rPr>
              <a:t>Физичка вежба  и вежбање</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normAutofit fontScale="92500" lnSpcReduction="20000"/>
          </a:bodyPr>
          <a:lstStyle/>
          <a:p>
            <a:r>
              <a:rPr lang="sr-Cyrl-RS" dirty="0">
                <a:latin typeface="Times New Roman" panose="02020603050405020304" pitchFamily="18" charset="0"/>
                <a:cs typeface="Times New Roman" panose="02020603050405020304" pitchFamily="18" charset="0"/>
              </a:rPr>
              <a:t>Физичка вежба је основно средство у настави </a:t>
            </a:r>
            <a:r>
              <a:rPr lang="sr-Cyrl-RS" dirty="0" smtClean="0">
                <a:latin typeface="Times New Roman" panose="02020603050405020304" pitchFamily="18" charset="0"/>
                <a:cs typeface="Times New Roman" panose="02020603050405020304" pitchFamily="18" charset="0"/>
              </a:rPr>
              <a:t>физичког васпитања</a:t>
            </a:r>
          </a:p>
          <a:p>
            <a:r>
              <a:rPr lang="sr-Cyrl-RS" dirty="0">
                <a:latin typeface="Times New Roman" panose="02020603050405020304" pitchFamily="18" charset="0"/>
                <a:cs typeface="Times New Roman" panose="02020603050405020304" pitchFamily="18" charset="0"/>
              </a:rPr>
              <a:t>У овом узрасту мора се инсистирати на задацима које ученик треба да испуни одређеним физичким вежбањем, а не на форми саме физичке вежбе. Исправност покрета и кретања није приоритет, већ усмереност ових физичких активности ка остваривању одређеног </a:t>
            </a:r>
            <a:r>
              <a:rPr lang="sr-Cyrl-RS" dirty="0" smtClean="0">
                <a:latin typeface="Times New Roman" panose="02020603050405020304" pitchFamily="18" charset="0"/>
                <a:cs typeface="Times New Roman" panose="02020603050405020304" pitchFamily="18" charset="0"/>
              </a:rPr>
              <a:t>циља</a:t>
            </a:r>
            <a:endParaRPr lang="sr-Cyrl-RS" dirty="0">
              <a:latin typeface="Times New Roman" panose="02020603050405020304" pitchFamily="18" charset="0"/>
              <a:cs typeface="Times New Roman" panose="02020603050405020304" pitchFamily="18" charset="0"/>
            </a:endParaRPr>
          </a:p>
          <a:p>
            <a:r>
              <a:rPr lang="sr-Cyrl-RS" dirty="0">
                <a:latin typeface="Times New Roman" panose="02020603050405020304" pitchFamily="18" charset="0"/>
                <a:cs typeface="Times New Roman" panose="02020603050405020304" pitchFamily="18" charset="0"/>
              </a:rPr>
              <a:t>Садржаји физичког васпитања за ученике првог и другог разреда треба да обухвате природне облике кретања и елементарне игре</a:t>
            </a:r>
          </a:p>
        </p:txBody>
      </p:sp>
    </p:spTree>
    <p:extLst>
      <p:ext uri="{BB962C8B-B14F-4D97-AF65-F5344CB8AC3E}">
        <p14:creationId xmlns:p14="http://schemas.microsoft.com/office/powerpoint/2010/main" val="7766268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r-Cyrl-RS" dirty="0">
                <a:latin typeface="Times New Roman" panose="02020603050405020304" pitchFamily="18" charset="0"/>
                <a:cs typeface="Times New Roman" panose="02020603050405020304" pitchFamily="18" charset="0"/>
              </a:rPr>
              <a:t>Физичка вежба  и вежбање</a:t>
            </a:r>
            <a:endParaRPr lang="sr-Cyrl-RS" dirty="0"/>
          </a:p>
        </p:txBody>
      </p:sp>
      <p:sp>
        <p:nvSpPr>
          <p:cNvPr id="3" name="Čuvar mesta za sadržaj 2"/>
          <p:cNvSpPr>
            <a:spLocks noGrp="1"/>
          </p:cNvSpPr>
          <p:nvPr>
            <p:ph idx="1"/>
          </p:nvPr>
        </p:nvSpPr>
        <p:spPr/>
        <p:txBody>
          <a:bodyPr>
            <a:normAutofit lnSpcReduction="10000"/>
          </a:bodyPr>
          <a:lstStyle/>
          <a:p>
            <a:r>
              <a:rPr lang="sr-Cyrl-RS" dirty="0">
                <a:latin typeface="Times New Roman" panose="02020603050405020304" pitchFamily="18" charset="0"/>
                <a:cs typeface="Times New Roman" panose="02020603050405020304" pitchFamily="18" charset="0"/>
              </a:rPr>
              <a:t>Вежбе обликовања, пре свега, треба примењивати као опонашање људских активности, подражавање појава из живота и </a:t>
            </a:r>
            <a:r>
              <a:rPr lang="sr-Cyrl-RS" dirty="0" smtClean="0">
                <a:latin typeface="Times New Roman" panose="02020603050405020304" pitchFamily="18" charset="0"/>
                <a:cs typeface="Times New Roman" panose="02020603050405020304" pitchFamily="18" charset="0"/>
              </a:rPr>
              <a:t>околине, </a:t>
            </a:r>
            <a:r>
              <a:rPr lang="sr-Cyrl-RS" dirty="0">
                <a:latin typeface="Times New Roman" panose="02020603050405020304" pitchFamily="18" charset="0"/>
                <a:cs typeface="Times New Roman" panose="02020603050405020304" pitchFamily="18" charset="0"/>
              </a:rPr>
              <a:t>драматизацију догађаја. На овај начин вежба ће се много лакше и боље приближити детету. Сваку вежбу треба објаснити и показати ученицима, а грешке које уочимо приликом извођења код ученика не треба често и упорно исправљати</a:t>
            </a:r>
          </a:p>
        </p:txBody>
      </p:sp>
    </p:spTree>
    <p:extLst>
      <p:ext uri="{BB962C8B-B14F-4D97-AF65-F5344CB8AC3E}">
        <p14:creationId xmlns:p14="http://schemas.microsoft.com/office/powerpoint/2010/main" val="71606086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smtClean="0">
                <a:latin typeface="Times New Roman" panose="02020603050405020304" pitchFamily="18" charset="0"/>
                <a:cs typeface="Times New Roman" panose="02020603050405020304" pitchFamily="18" charset="0"/>
              </a:rPr>
              <a:t>Природни и изведени облици кретања</a:t>
            </a:r>
            <a:endParaRPr lang="sr-Cyrl-RS" dirty="0">
              <a:latin typeface="Times New Roman" panose="02020603050405020304" pitchFamily="18" charset="0"/>
              <a:cs typeface="Times New Roman" panose="02020603050405020304" pitchFamily="18" charset="0"/>
            </a:endParaRPr>
          </a:p>
        </p:txBody>
      </p:sp>
      <p:sp>
        <p:nvSpPr>
          <p:cNvPr id="3" name="Čuvar mesta za sadržaj 2"/>
          <p:cNvSpPr>
            <a:spLocks noGrp="1"/>
          </p:cNvSpPr>
          <p:nvPr>
            <p:ph idx="1"/>
          </p:nvPr>
        </p:nvSpPr>
        <p:spPr/>
        <p:txBody>
          <a:bodyPr/>
          <a:lstStyle/>
          <a:p>
            <a:r>
              <a:rPr lang="sr-Cyrl-RS" dirty="0">
                <a:latin typeface="Times New Roman" panose="02020603050405020304" pitchFamily="18" charset="0"/>
                <a:cs typeface="Times New Roman" panose="02020603050405020304" pitchFamily="18" charset="0"/>
              </a:rPr>
              <a:t>Ходање и трчање су природни облици кретања који се највише користе у свакодневном животу, а у настави физичког васпитања служе за усавршавање рационалног кретања и као основно средство за </a:t>
            </a:r>
            <a:r>
              <a:rPr lang="sr-Cyrl-RS" dirty="0" smtClean="0">
                <a:latin typeface="Times New Roman" panose="02020603050405020304" pitchFamily="18" charset="0"/>
                <a:cs typeface="Times New Roman" panose="02020603050405020304" pitchFamily="18" charset="0"/>
              </a:rPr>
              <a:t>развој </a:t>
            </a:r>
            <a:r>
              <a:rPr lang="sr-Cyrl-RS" dirty="0">
                <a:latin typeface="Times New Roman" panose="02020603050405020304" pitchFamily="18" charset="0"/>
                <a:cs typeface="Times New Roman" panose="02020603050405020304" pitchFamily="18" charset="0"/>
              </a:rPr>
              <a:t>моторичких </a:t>
            </a:r>
            <a:r>
              <a:rPr lang="sr-Cyrl-RS" dirty="0" smtClean="0">
                <a:latin typeface="Times New Roman" panose="02020603050405020304" pitchFamily="18" charset="0"/>
                <a:cs typeface="Times New Roman" panose="02020603050405020304" pitchFamily="18" charset="0"/>
              </a:rPr>
              <a:t>способности</a:t>
            </a:r>
          </a:p>
          <a:p>
            <a:endParaRPr lang="sr-Cyrl-R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653136"/>
            <a:ext cx="69992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9454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r-Cyrl-RS" dirty="0">
                <a:latin typeface="Times New Roman" panose="02020603050405020304" pitchFamily="18" charset="0"/>
                <a:cs typeface="Times New Roman" panose="02020603050405020304" pitchFamily="18" charset="0"/>
              </a:rPr>
              <a:t>Природни и изведени облици кретања</a:t>
            </a:r>
            <a:endParaRPr lang="sr-Cyrl-RS" dirty="0"/>
          </a:p>
        </p:txBody>
      </p:sp>
      <p:sp>
        <p:nvSpPr>
          <p:cNvPr id="3" name="Čuvar mesta za sadržaj 2"/>
          <p:cNvSpPr>
            <a:spLocks noGrp="1"/>
          </p:cNvSpPr>
          <p:nvPr>
            <p:ph idx="1"/>
          </p:nvPr>
        </p:nvSpPr>
        <p:spPr/>
        <p:txBody>
          <a:bodyPr/>
          <a:lstStyle/>
          <a:p>
            <a:r>
              <a:rPr lang="sr-Cyrl-RS" dirty="0">
                <a:latin typeface="Times New Roman" panose="02020603050405020304" pitchFamily="18" charset="0"/>
                <a:cs typeface="Times New Roman" panose="02020603050405020304" pitchFamily="18" charset="0"/>
              </a:rPr>
              <a:t>Скакања и прескакања су веома захтеван и напоран облик кретања којима се у веома кратком времену може постићи велики утицај на развој </a:t>
            </a:r>
            <a:r>
              <a:rPr lang="sr-Cyrl-RS" dirty="0" smtClean="0">
                <a:latin typeface="Times New Roman" panose="02020603050405020304" pitchFamily="18" charset="0"/>
                <a:cs typeface="Times New Roman" panose="02020603050405020304" pitchFamily="18" charset="0"/>
              </a:rPr>
              <a:t>дечјег организма</a:t>
            </a:r>
          </a:p>
          <a:p>
            <a:endParaRPr lang="sr-Cyrl-RS" dirty="0">
              <a:latin typeface="Times New Roman" panose="02020603050405020304" pitchFamily="18" charset="0"/>
              <a:cs typeface="Times New Roman" panose="02020603050405020304" pitchFamily="18" charset="0"/>
            </a:endParaRPr>
          </a:p>
          <a:p>
            <a:endParaRPr lang="sr-Cyrl-R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05064"/>
            <a:ext cx="70278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33612"/>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badača">
  <a:themeElements>
    <a:clrScheme name="Pribadač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ribadač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ibadač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ema">
  <a:themeElements>
    <a:clrScheme name="Kancelarij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arij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arij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451</TotalTime>
  <Words>1042</Words>
  <Application>Microsoft Office PowerPoint</Application>
  <PresentationFormat>Projekcija na ekranu (4:3)</PresentationFormat>
  <Paragraphs>95</Paragraphs>
  <Slides>26</Slides>
  <Notes>1</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Pribadača</vt:lpstr>
      <vt:lpstr>Физичко васпитање у првом циклусу образовања и васпитања</vt:lpstr>
      <vt:lpstr>Циљ наставе физичког васпитања</vt:lpstr>
      <vt:lpstr>Задаци наставе физичког васпитања</vt:lpstr>
      <vt:lpstr>Оперативни задаци</vt:lpstr>
      <vt:lpstr>Узрасне карактеристике ученика млађешколског узраста</vt:lpstr>
      <vt:lpstr>Физичка вежба  и вежбање</vt:lpstr>
      <vt:lpstr>Физичка вежба  и вежбање</vt:lpstr>
      <vt:lpstr>Природни и изведени облици кретања</vt:lpstr>
      <vt:lpstr>Природни и изведени облици кретања</vt:lpstr>
      <vt:lpstr>Природни и изведени облици кретања</vt:lpstr>
      <vt:lpstr>Природни и изведени облици кретања</vt:lpstr>
      <vt:lpstr>Природни и изведени облици кретања</vt:lpstr>
      <vt:lpstr>Игра и играње</vt:lpstr>
      <vt:lpstr>Игра и играње</vt:lpstr>
      <vt:lpstr>Игра и играње</vt:lpstr>
      <vt:lpstr>Игра и играње</vt:lpstr>
      <vt:lpstr>Планирање и програмирање физичког васпитања</vt:lpstr>
      <vt:lpstr>Планирање у настави физичког васпитања</vt:lpstr>
      <vt:lpstr>Структура и организација часа физичког васпитања </vt:lpstr>
      <vt:lpstr>Уводни део часа</vt:lpstr>
      <vt:lpstr>Припремни део часа</vt:lpstr>
      <vt:lpstr>Главни део часа</vt:lpstr>
      <vt:lpstr>Завршни део часа</vt:lpstr>
      <vt:lpstr>Физиолошко оптерећење на часу физичког васпитања</vt:lpstr>
      <vt:lpstr>Начин остваривања програма</vt:lpstr>
      <vt:lpstr>Хвала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Физичко васпитање у првом циклусу образовања и васпитања</dc:title>
  <dc:creator>милуник</dc:creator>
  <cp:lastModifiedBy>милуник</cp:lastModifiedBy>
  <cp:revision>20</cp:revision>
  <dcterms:created xsi:type="dcterms:W3CDTF">2016-10-04T15:00:03Z</dcterms:created>
  <dcterms:modified xsi:type="dcterms:W3CDTF">2016-10-07T20:01:25Z</dcterms:modified>
</cp:coreProperties>
</file>