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336" r:id="rId2"/>
    <p:sldId id="338" r:id="rId3"/>
    <p:sldId id="340" r:id="rId4"/>
    <p:sldId id="365" r:id="rId5"/>
    <p:sldId id="341" r:id="rId6"/>
    <p:sldId id="346" r:id="rId7"/>
    <p:sldId id="347" r:id="rId8"/>
    <p:sldId id="351" r:id="rId9"/>
    <p:sldId id="352" r:id="rId10"/>
    <p:sldId id="353" r:id="rId11"/>
    <p:sldId id="354" r:id="rId12"/>
    <p:sldId id="355" r:id="rId13"/>
    <p:sldId id="367" r:id="rId14"/>
    <p:sldId id="368" r:id="rId15"/>
    <p:sldId id="369" r:id="rId16"/>
    <p:sldId id="370" r:id="rId17"/>
    <p:sldId id="371" r:id="rId18"/>
    <p:sldId id="376" r:id="rId19"/>
    <p:sldId id="374" r:id="rId20"/>
    <p:sldId id="375" r:id="rId21"/>
    <p:sldId id="378" r:id="rId22"/>
    <p:sldId id="379" r:id="rId23"/>
    <p:sldId id="380" r:id="rId24"/>
    <p:sldId id="381" r:id="rId25"/>
    <p:sldId id="382" r:id="rId26"/>
    <p:sldId id="384" r:id="rId27"/>
    <p:sldId id="385" r:id="rId28"/>
    <p:sldId id="386" r:id="rId29"/>
    <p:sldId id="388" r:id="rId30"/>
    <p:sldId id="383" r:id="rId31"/>
    <p:sldId id="257" r:id="rId32"/>
    <p:sldId id="259" r:id="rId33"/>
    <p:sldId id="260" r:id="rId34"/>
    <p:sldId id="271" r:id="rId35"/>
    <p:sldId id="261" r:id="rId36"/>
    <p:sldId id="262" r:id="rId37"/>
    <p:sldId id="263" r:id="rId38"/>
    <p:sldId id="302" r:id="rId39"/>
    <p:sldId id="303" r:id="rId40"/>
    <p:sldId id="323" r:id="rId41"/>
    <p:sldId id="324" r:id="rId42"/>
    <p:sldId id="325" r:id="rId43"/>
    <p:sldId id="326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2" r:id="rId53"/>
    <p:sldId id="280" r:id="rId54"/>
    <p:sldId id="281" r:id="rId55"/>
    <p:sldId id="283" r:id="rId56"/>
    <p:sldId id="284" r:id="rId57"/>
    <p:sldId id="329" r:id="rId58"/>
    <p:sldId id="285" r:id="rId59"/>
    <p:sldId id="286" r:id="rId60"/>
    <p:sldId id="296" r:id="rId61"/>
    <p:sldId id="330" r:id="rId62"/>
    <p:sldId id="297" r:id="rId63"/>
    <p:sldId id="298" r:id="rId64"/>
    <p:sldId id="299" r:id="rId65"/>
    <p:sldId id="287" r:id="rId66"/>
    <p:sldId id="288" r:id="rId67"/>
    <p:sldId id="289" r:id="rId68"/>
    <p:sldId id="290" r:id="rId69"/>
    <p:sldId id="291" r:id="rId70"/>
    <p:sldId id="292" r:id="rId71"/>
    <p:sldId id="293" r:id="rId72"/>
    <p:sldId id="294" r:id="rId73"/>
    <p:sldId id="359" r:id="rId74"/>
    <p:sldId id="360" r:id="rId75"/>
    <p:sldId id="361" r:id="rId76"/>
    <p:sldId id="363" r:id="rId77"/>
    <p:sldId id="295" r:id="rId78"/>
    <p:sldId id="307" r:id="rId79"/>
    <p:sldId id="308" r:id="rId80"/>
    <p:sldId id="309" r:id="rId81"/>
    <p:sldId id="310" r:id="rId82"/>
    <p:sldId id="311" r:id="rId83"/>
    <p:sldId id="312" r:id="rId84"/>
    <p:sldId id="313" r:id="rId85"/>
    <p:sldId id="314" r:id="rId86"/>
    <p:sldId id="315" r:id="rId87"/>
    <p:sldId id="316" r:id="rId88"/>
    <p:sldId id="327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A5205C-F569-4155-960F-2D36378267F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36B2E7-A751-4AB8-9912-463D88798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D88AEA-E11D-4EDC-8604-3B314839A1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94409-D9EC-4DA7-A596-48A926681C0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4FB05-3FDA-4AF6-9FE4-5897558571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F08112-A726-4D1E-958E-C969E3FEE32A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7EC73-938F-4A1D-A05D-916667C20844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9E740-D609-4CB3-B266-0130A9DAF5D2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9250C-34D3-4BBE-9F28-E9AE63940430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93F13-09C0-416B-B13C-E4E6C011FD3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0C368-6CA1-4B0D-96BB-9DD68E50D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AA53-655C-4DE0-AF29-195A42B56DE2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5E62-FDA6-42FB-9C46-3A7FE79FC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0F3E-D2EA-40E7-BD64-9F86614BD3C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AEF1-16AA-4F76-8736-654243AF0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CE387-BF9D-4114-8406-E3666A1B210E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D69F-E19B-4603-B181-DB18CE23A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C9010-7E5F-484E-ACE9-349E154E284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CADB-83A5-4181-BA29-21AF799F2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85DD-1786-4A9A-916E-48F9CF9D1375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EE16-4EE5-4BB9-8978-BC1D3630F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74EA9-F1C8-4A2B-8F85-4CC4DF69AB5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5B9A-274C-4CB7-A1E8-026C4052C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C0FF-CDDE-4315-ABEB-931C9316B5EB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949F-33E4-4373-98B7-0F2BA7976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1A4E-9833-48F1-B15D-81CEBD69259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7DEC-8D8C-4052-9AF0-05C8AEC6D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8654-CC7C-4DB6-8140-F6A2ABDBB65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F70F-2DA1-4174-B15A-675B267DD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C04B-E5DA-4AD7-A818-8B4257FA091A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E2FA-8935-40A8-9BBB-65F653338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4589BE-13FB-4451-8ADB-C6B4B2133FC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E3A5EA-8FD4-41AC-9855-67AA65697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2206625"/>
          </a:xfrm>
        </p:spPr>
        <p:txBody>
          <a:bodyPr/>
          <a:lstStyle/>
          <a:p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Vladimir Koprivica</a:t>
            </a:r>
            <a:br>
              <a:rPr lang="en-US" sz="2800" smtClean="0"/>
            </a:br>
            <a:r>
              <a:rPr lang="en-US" sz="2800" smtClean="0"/>
              <a:t> </a:t>
            </a:r>
            <a:r>
              <a:rPr lang="en-US" sz="3600" smtClean="0"/>
              <a:t>SENZITIVNI PERIODI U RAZVOJU MOTORIKE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051" name="Content Placeholder 3" descr="razne sp gran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867025"/>
            <a:ext cx="8229600" cy="1992313"/>
          </a:xfrm>
        </p:spPr>
      </p:pic>
      <p:pic>
        <p:nvPicPr>
          <p:cNvPr id="2052" name="Content Placeholder 3" descr="razne sp gra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0"/>
            <a:ext cx="82296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65175"/>
            <a:ext cx="6400800" cy="4873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RS" sz="6000" dirty="0" smtClean="0"/>
              <a:t>Na početku bi </a:t>
            </a:r>
            <a:r>
              <a:rPr lang="sr-Latn-RS" sz="6000" b="1" dirty="0" smtClean="0">
                <a:solidFill>
                  <a:srgbClr val="00B0F0"/>
                </a:solidFill>
              </a:rPr>
              <a:t>KRETANJE</a:t>
            </a:r>
            <a:r>
              <a:rPr lang="sr-Latn-RS" sz="6000" dirty="0" smtClean="0">
                <a:solidFill>
                  <a:srgbClr val="00B0F0"/>
                </a:solidFill>
              </a:rPr>
              <a:t>...</a:t>
            </a:r>
          </a:p>
          <a:p>
            <a:pPr>
              <a:defRPr/>
            </a:pPr>
            <a:r>
              <a:rPr lang="sr-Latn-RS" sz="6000" dirty="0"/>
              <a:t>i</a:t>
            </a:r>
            <a:r>
              <a:rPr lang="sr-Latn-RS" sz="6000" dirty="0" smtClean="0"/>
              <a:t> ostade kao</a:t>
            </a:r>
          </a:p>
          <a:p>
            <a:pPr>
              <a:defRPr/>
            </a:pPr>
            <a:r>
              <a:rPr lang="sr-Latn-RS" sz="6000" b="1" dirty="0" smtClean="0">
                <a:solidFill>
                  <a:srgbClr val="FF0000"/>
                </a:solidFill>
              </a:rPr>
              <a:t>VEŽBANJE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sz="3600" dirty="0" smtClean="0"/>
              <a:t> Deca – kretanje-vežbanje kao važan faktor biološkog, psihološkog i socijalnog razvoja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pic>
        <p:nvPicPr>
          <p:cNvPr id="11267" name="Content Placeholder 3" descr="debelo det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557338"/>
            <a:ext cx="6308725" cy="42814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r-Latn-RS" smtClean="0"/>
              <a:t> </a:t>
            </a:r>
            <a:r>
              <a:rPr lang="sr-Latn-RS" dirty="0" smtClean="0"/>
              <a:t>Značaj kretnih igara za razvoj deteta</a:t>
            </a:r>
            <a:br>
              <a:rPr lang="sr-Latn-RS" dirty="0" smtClean="0"/>
            </a:br>
            <a:endParaRPr lang="en-US" dirty="0"/>
          </a:p>
        </p:txBody>
      </p:sp>
      <p:pic>
        <p:nvPicPr>
          <p:cNvPr id="12291" name="Content Placeholder 3" descr="kompjuter det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268413"/>
            <a:ext cx="6019800" cy="40100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securedownload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8022588" cy="531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NASILJE</a:t>
            </a:r>
            <a:endParaRPr lang="en-US" dirty="0"/>
          </a:p>
        </p:txBody>
      </p:sp>
      <p:pic>
        <p:nvPicPr>
          <p:cNvPr id="4" name="Content Placeholder 3" descr="hro-nasil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83922"/>
            <a:ext cx="6912227" cy="49422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SPORT, ALI...</a:t>
            </a:r>
            <a:endParaRPr lang="en-US" dirty="0"/>
          </a:p>
        </p:txBody>
      </p:sp>
      <p:pic>
        <p:nvPicPr>
          <p:cNvPr id="4099" name="Picture 3" descr="D:\My Documents\My Pictures\Sportske Internet\mučenje de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54322"/>
            <a:ext cx="3240360" cy="4871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VEŽBANJE</a:t>
            </a:r>
            <a:endParaRPr lang="en-US" dirty="0"/>
          </a:p>
        </p:txBody>
      </p:sp>
      <p:pic>
        <p:nvPicPr>
          <p:cNvPr id="4" name="Content Placeholder 3" descr="grupa vež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8078" y="1354278"/>
            <a:ext cx="7542354" cy="41662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r-Latn-RS" dirty="0" smtClean="0"/>
              <a:t>ČAK I KADA JE TEŠKO...</a:t>
            </a:r>
            <a:endParaRPr lang="en-US" dirty="0"/>
          </a:p>
        </p:txBody>
      </p:sp>
      <p:pic>
        <p:nvPicPr>
          <p:cNvPr id="4" name="Content Placeholder 3" descr="Dete, sportista-inval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6223" y="1340768"/>
            <a:ext cx="4317489" cy="4785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857255"/>
          </a:xfrm>
        </p:spPr>
        <p:txBody>
          <a:bodyPr/>
          <a:lstStyle/>
          <a:p>
            <a:r>
              <a:rPr lang="sr-Latn-RS" dirty="0" smtClean="0"/>
              <a:t>SAMOPOUZDANJE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39957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l smo ja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5" name="Content Placeholder 3" descr="al smo ja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9927" y="1752600"/>
            <a:ext cx="6788945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r-Latn-RS" dirty="0" smtClean="0"/>
              <a:t>DRUGARSTVO</a:t>
            </a:r>
            <a:endParaRPr lang="en-US" dirty="0"/>
          </a:p>
        </p:txBody>
      </p:sp>
      <p:pic>
        <p:nvPicPr>
          <p:cNvPr id="4" name="Content Placeholder 3" descr="deca fudbal sreć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270894"/>
            <a:ext cx="5832648" cy="4374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RAZVOJ DETETA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z="5400" smtClean="0">
                <a:solidFill>
                  <a:srgbClr val="00B050"/>
                </a:solidFill>
              </a:rPr>
              <a:t>                 BIOLOŠKI</a:t>
            </a:r>
          </a:p>
          <a:p>
            <a:pPr marL="514350" indent="-514350">
              <a:buFont typeface="Arial" charset="0"/>
              <a:buNone/>
            </a:pPr>
            <a:r>
              <a:rPr lang="en-US" sz="5400" smtClean="0">
                <a:solidFill>
                  <a:srgbClr val="FF0000"/>
                </a:solidFill>
              </a:rPr>
              <a:t>                 PSIHOLOŠKI</a:t>
            </a:r>
          </a:p>
          <a:p>
            <a:pPr marL="514350" indent="-514350">
              <a:buFont typeface="Arial" charset="0"/>
              <a:buNone/>
            </a:pPr>
            <a:r>
              <a:rPr lang="en-US" sz="5400" smtClean="0"/>
              <a:t>                 SOCIJALNI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63713" y="23495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763713" y="328453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835150" y="4292600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539750" y="1196975"/>
            <a:ext cx="7416800" cy="48244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r-Latn-RS" dirty="0" smtClean="0"/>
              <a:t>I KAD SE BORIMO!</a:t>
            </a:r>
            <a:endParaRPr lang="en-US" dirty="0"/>
          </a:p>
        </p:txBody>
      </p:sp>
      <p:pic>
        <p:nvPicPr>
          <p:cNvPr id="4" name="Content Placeholder 3" descr="drugarst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693944" cy="49932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MNOGO JE IZBORA...</a:t>
            </a:r>
            <a:endParaRPr lang="en-US" dirty="0"/>
          </a:p>
        </p:txBody>
      </p:sp>
      <p:pic>
        <p:nvPicPr>
          <p:cNvPr id="4" name="Content Placeholder 3" descr="razne sp gr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8229600" cy="2079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r-Latn-RS" dirty="0" smtClean="0"/>
              <a:t>...ZA SREĆU!</a:t>
            </a:r>
            <a:endParaRPr lang="en-US" dirty="0"/>
          </a:p>
        </p:txBody>
      </p:sp>
      <p:pic>
        <p:nvPicPr>
          <p:cNvPr id="4" name="Content Placeholder 3" descr="sreć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0804" y="1257933"/>
            <a:ext cx="6483564" cy="48626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38449"/>
          <a:stretch>
            <a:fillRect/>
          </a:stretch>
        </p:blipFill>
        <p:spPr>
          <a:xfrm>
            <a:off x="0" y="457200"/>
            <a:ext cx="9144000" cy="5780088"/>
          </a:xfrm>
        </p:spPr>
      </p:pic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7812088" y="1125538"/>
            <a:ext cx="431800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7740650" y="2636838"/>
            <a:ext cx="431800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7740650" y="4349750"/>
            <a:ext cx="431800" cy="1150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sr-Latn-RS" sz="4000" dirty="0" smtClean="0"/>
              <a:t>D</a:t>
            </a:r>
            <a:r>
              <a:rPr lang="en-US" sz="4000" dirty="0" err="1" smtClean="0"/>
              <a:t>eca</a:t>
            </a:r>
            <a:r>
              <a:rPr lang="en-US" sz="4000" dirty="0" smtClean="0"/>
              <a:t> u </a:t>
            </a:r>
            <a:r>
              <a:rPr lang="en-US" sz="4000" dirty="0" err="1" smtClean="0"/>
              <a:t>odnosu</a:t>
            </a:r>
            <a:r>
              <a:rPr lang="en-US" sz="4000" dirty="0" smtClean="0"/>
              <a:t> </a:t>
            </a:r>
            <a:r>
              <a:rPr lang="en-US" sz="4000" dirty="0" err="1" smtClean="0"/>
              <a:t>na</a:t>
            </a:r>
            <a:r>
              <a:rPr lang="en-US" sz="4000" dirty="0" smtClean="0"/>
              <a:t> </a:t>
            </a:r>
            <a:r>
              <a:rPr lang="en-US" sz="4000" dirty="0" err="1" smtClean="0"/>
              <a:t>ranije</a:t>
            </a:r>
            <a:r>
              <a:rPr lang="en-US" sz="4000" dirty="0" smtClean="0"/>
              <a:t> </a:t>
            </a:r>
            <a:r>
              <a:rPr lang="en-US" sz="4000" dirty="0" err="1" smtClean="0"/>
              <a:t>generacije</a:t>
            </a:r>
            <a:r>
              <a:rPr lang="en-US" sz="4000" dirty="0" smtClean="0"/>
              <a:t> </a:t>
            </a:r>
            <a:r>
              <a:rPr lang="sr-Latn-RS" sz="4000" dirty="0" smtClean="0"/>
              <a:t>su </a:t>
            </a:r>
            <a:r>
              <a:rPr lang="en-US" sz="4000" dirty="0" err="1" smtClean="0"/>
              <a:t>slabije</a:t>
            </a:r>
            <a:r>
              <a:rPr lang="en-US" sz="4000" dirty="0" smtClean="0"/>
              <a:t> </a:t>
            </a:r>
            <a:r>
              <a:rPr lang="en-US" sz="4000" dirty="0" err="1" smtClean="0"/>
              <a:t>razvijena</a:t>
            </a:r>
            <a:r>
              <a:rPr lang="en-US" sz="4000" dirty="0" smtClean="0"/>
              <a:t> </a:t>
            </a:r>
            <a:r>
              <a:rPr lang="en-US" sz="4000" dirty="0" err="1" smtClean="0"/>
              <a:t>i</a:t>
            </a:r>
            <a:r>
              <a:rPr lang="en-US" sz="4000" dirty="0" smtClean="0"/>
              <a:t> </a:t>
            </a:r>
            <a:r>
              <a:rPr lang="en-US" sz="4000" dirty="0" err="1" smtClean="0"/>
              <a:t>motorički</a:t>
            </a:r>
            <a:r>
              <a:rPr lang="en-US" sz="4000" dirty="0" smtClean="0"/>
              <a:t> </a:t>
            </a:r>
            <a:r>
              <a:rPr lang="en-US" sz="4000" dirty="0" err="1" smtClean="0"/>
              <a:t>slabija</a:t>
            </a:r>
            <a:r>
              <a:rPr lang="en-US" sz="4000" dirty="0" smtClean="0"/>
              <a:t>.</a:t>
            </a:r>
            <a:endParaRPr lang="sr-Latn-RS" sz="4000" dirty="0" smtClean="0"/>
          </a:p>
          <a:p>
            <a:r>
              <a:rPr lang="en-US" sz="4000" dirty="0" smtClean="0"/>
              <a:t>U </a:t>
            </a:r>
            <a:r>
              <a:rPr lang="en-US" sz="4000" dirty="0" err="1" smtClean="0"/>
              <a:t>njihovoj</a:t>
            </a:r>
            <a:r>
              <a:rPr lang="en-US" sz="4000" dirty="0" smtClean="0"/>
              <a:t> </a:t>
            </a:r>
            <a:r>
              <a:rPr lang="en-US" sz="4000" dirty="0" err="1" smtClean="0"/>
              <a:t>telesnoj</a:t>
            </a:r>
            <a:r>
              <a:rPr lang="en-US" sz="4000" dirty="0" smtClean="0"/>
              <a:t> </a:t>
            </a:r>
            <a:r>
              <a:rPr lang="en-US" sz="4000" dirty="0" err="1" smtClean="0"/>
              <a:t>strukturi</a:t>
            </a:r>
            <a:r>
              <a:rPr lang="en-US" sz="4000" dirty="0" smtClean="0"/>
              <a:t> </a:t>
            </a:r>
            <a:r>
              <a:rPr lang="en-US" sz="4000" dirty="0" err="1" smtClean="0"/>
              <a:t>sve</a:t>
            </a:r>
            <a:r>
              <a:rPr lang="en-US" sz="4000" dirty="0" smtClean="0"/>
              <a:t> je </a:t>
            </a:r>
            <a:r>
              <a:rPr lang="en-US" sz="4000" dirty="0" err="1" smtClean="0"/>
              <a:t>više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masnog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tkiva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masti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oko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unutrašnjih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organa</a:t>
            </a:r>
            <a:r>
              <a:rPr lang="en-US" sz="4000" dirty="0" smtClean="0">
                <a:solidFill>
                  <a:srgbClr val="FF0000"/>
                </a:solidFill>
              </a:rPr>
              <a:t>,</a:t>
            </a:r>
            <a:r>
              <a:rPr lang="en-US" sz="4000" dirty="0" smtClean="0"/>
              <a:t> </a:t>
            </a:r>
            <a:r>
              <a:rPr lang="en-US" sz="4000" dirty="0" err="1" smtClean="0"/>
              <a:t>što</a:t>
            </a:r>
            <a:r>
              <a:rPr lang="en-US" sz="4000" dirty="0" smtClean="0"/>
              <a:t> je </a:t>
            </a:r>
            <a:r>
              <a:rPr lang="en-US" sz="4000" dirty="0" err="1" smtClean="0"/>
              <a:t>veoma</a:t>
            </a:r>
            <a:r>
              <a:rPr lang="en-US" sz="4000" dirty="0" smtClean="0"/>
              <a:t> </a:t>
            </a:r>
            <a:r>
              <a:rPr lang="en-US" sz="4000" dirty="0" err="1" smtClean="0"/>
              <a:t>opasno</a:t>
            </a:r>
            <a:r>
              <a:rPr lang="en-US" sz="4000" dirty="0" smtClean="0"/>
              <a:t> </a:t>
            </a:r>
            <a:r>
              <a:rPr lang="en-US" sz="4000" dirty="0" err="1" smtClean="0"/>
              <a:t>za</a:t>
            </a:r>
            <a:r>
              <a:rPr lang="en-US" sz="4000" dirty="0" smtClean="0"/>
              <a:t> </a:t>
            </a:r>
            <a:r>
              <a:rPr lang="en-US" sz="4000" dirty="0" err="1" smtClean="0"/>
              <a:t>zdravlje</a:t>
            </a:r>
            <a:r>
              <a:rPr lang="sr-Latn-RS" sz="40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US" dirty="0" smtClean="0"/>
              <a:t>U </a:t>
            </a:r>
            <a:r>
              <a:rPr lang="en-US" dirty="0" err="1" smtClean="0"/>
              <a:t>savremenoj</a:t>
            </a:r>
            <a:r>
              <a:rPr lang="en-US" dirty="0" smtClean="0"/>
              <a:t> </a:t>
            </a:r>
            <a:r>
              <a:rPr lang="en-US" dirty="0" err="1" smtClean="0"/>
              <a:t>nauci</a:t>
            </a:r>
            <a:r>
              <a:rPr lang="en-US" dirty="0" smtClean="0"/>
              <a:t> se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uvažava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epigenetika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razliku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genetike</a:t>
            </a:r>
            <a:r>
              <a:rPr lang="en-US" dirty="0" smtClean="0"/>
              <a:t>, </a:t>
            </a:r>
            <a:r>
              <a:rPr lang="en-US" dirty="0" err="1" smtClean="0"/>
              <a:t>zasniva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promenama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zbivaju</a:t>
            </a:r>
            <a:r>
              <a:rPr lang="en-US" dirty="0" smtClean="0"/>
              <a:t> </a:t>
            </a:r>
            <a:r>
              <a:rPr lang="en-US" dirty="0" err="1" smtClean="0"/>
              <a:t>izvan</a:t>
            </a:r>
            <a:r>
              <a:rPr lang="en-US" dirty="0" smtClean="0"/>
              <a:t> DNK </a:t>
            </a:r>
            <a:r>
              <a:rPr lang="en-US" dirty="0" err="1" smtClean="0"/>
              <a:t>niza</a:t>
            </a:r>
            <a:r>
              <a:rPr lang="en-US" dirty="0" smtClean="0"/>
              <a:t> (</a:t>
            </a:r>
            <a:r>
              <a:rPr lang="en-US" dirty="0" err="1" smtClean="0"/>
              <a:t>genotipa</a:t>
            </a:r>
            <a:r>
              <a:rPr lang="en-US" dirty="0" smtClean="0"/>
              <a:t>). To </a:t>
            </a:r>
            <a:r>
              <a:rPr lang="en-US" dirty="0" err="1" smtClean="0"/>
              <a:t>znači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</a:t>
            </a:r>
            <a:r>
              <a:rPr lang="en-US" dirty="0" err="1" smtClean="0">
                <a:solidFill>
                  <a:srgbClr val="FF0000"/>
                </a:solidFill>
              </a:rPr>
              <a:t>ponašanje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utiče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telo</a:t>
            </a:r>
            <a:r>
              <a:rPr lang="en-US" dirty="0" smtClean="0"/>
              <a:t> </a:t>
            </a:r>
            <a:r>
              <a:rPr lang="en-US" dirty="0" err="1" smtClean="0"/>
              <a:t>sadašnje</a:t>
            </a:r>
            <a:r>
              <a:rPr lang="en-US" dirty="0" smtClean="0"/>
              <a:t> </a:t>
            </a:r>
            <a:r>
              <a:rPr lang="en-US" dirty="0" err="1" smtClean="0"/>
              <a:t>generacije</a:t>
            </a:r>
            <a:r>
              <a:rPr lang="en-US" dirty="0" smtClean="0"/>
              <a:t> u </a:t>
            </a:r>
            <a:r>
              <a:rPr lang="en-US" dirty="0" err="1" smtClean="0"/>
              <a:t>određenoj</a:t>
            </a:r>
            <a:r>
              <a:rPr lang="en-US" dirty="0" smtClean="0"/>
              <a:t> </a:t>
            </a:r>
            <a:r>
              <a:rPr lang="en-US" dirty="0" err="1" smtClean="0"/>
              <a:t>meri</a:t>
            </a:r>
            <a:r>
              <a:rPr lang="en-US" dirty="0" smtClean="0"/>
              <a:t> </a:t>
            </a:r>
            <a:r>
              <a:rPr lang="en-US" dirty="0" err="1" smtClean="0"/>
              <a:t>preneti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njihovo</a:t>
            </a:r>
            <a:r>
              <a:rPr lang="en-US" dirty="0" smtClean="0"/>
              <a:t> </a:t>
            </a:r>
            <a:r>
              <a:rPr lang="en-US" dirty="0" err="1" smtClean="0"/>
              <a:t>potomstvo</a:t>
            </a:r>
            <a:r>
              <a:rPr lang="en-US" dirty="0" smtClean="0"/>
              <a:t>.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radimo</a:t>
            </a:r>
            <a:r>
              <a:rPr lang="en-US" dirty="0" smtClean="0"/>
              <a:t> (</a:t>
            </a:r>
            <a:r>
              <a:rPr lang="en-US" dirty="0" err="1" smtClean="0"/>
              <a:t>ili</a:t>
            </a:r>
            <a:r>
              <a:rPr lang="en-US" dirty="0" smtClean="0"/>
              <a:t> ne </a:t>
            </a:r>
            <a:r>
              <a:rPr lang="en-US" dirty="0" err="1" smtClean="0"/>
              <a:t>radimo</a:t>
            </a:r>
            <a:r>
              <a:rPr lang="en-US" dirty="0" smtClean="0"/>
              <a:t>) </a:t>
            </a:r>
            <a:r>
              <a:rPr lang="en-US" dirty="0" err="1" smtClean="0"/>
              <a:t>sada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decom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odraziće</a:t>
            </a:r>
            <a:r>
              <a:rPr lang="en-US" dirty="0" smtClean="0">
                <a:solidFill>
                  <a:srgbClr val="FF0000"/>
                </a:solidFill>
              </a:rPr>
              <a:t> se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njihovo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potomstvo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en-US" dirty="0" err="1" smtClean="0"/>
              <a:t>Današnja</a:t>
            </a:r>
            <a:r>
              <a:rPr lang="en-US" dirty="0" smtClean="0"/>
              <a:t> </a:t>
            </a:r>
            <a:r>
              <a:rPr lang="en-US" dirty="0" err="1" smtClean="0"/>
              <a:t>deca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u </a:t>
            </a:r>
            <a:r>
              <a:rPr lang="en-US" dirty="0" err="1" smtClean="0"/>
              <a:t>velikom</a:t>
            </a:r>
            <a:r>
              <a:rPr lang="en-US" dirty="0" smtClean="0"/>
              <a:t> </a:t>
            </a:r>
            <a:r>
              <a:rPr lang="en-US" dirty="0" err="1" smtClean="0"/>
              <a:t>procentu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telesne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deformitete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predstavljati</a:t>
            </a:r>
            <a:r>
              <a:rPr lang="en-US" dirty="0" smtClean="0"/>
              <a:t> </a:t>
            </a:r>
            <a:r>
              <a:rPr lang="en-US" dirty="0" err="1" smtClean="0"/>
              <a:t>pravu</a:t>
            </a:r>
            <a:r>
              <a:rPr lang="en-US" dirty="0" smtClean="0"/>
              <a:t> </a:t>
            </a:r>
            <a:r>
              <a:rPr lang="en-US" dirty="0" err="1" smtClean="0"/>
              <a:t>katastrofu</a:t>
            </a:r>
            <a:r>
              <a:rPr lang="en-US" dirty="0" smtClean="0"/>
              <a:t> u </a:t>
            </a:r>
            <a:r>
              <a:rPr lang="en-US" dirty="0" err="1" smtClean="0"/>
              <a:t>budućnosti</a:t>
            </a:r>
            <a:r>
              <a:rPr lang="en-US" dirty="0" smtClean="0"/>
              <a:t> (</a:t>
            </a:r>
            <a:r>
              <a:rPr lang="en-US" dirty="0" err="1" smtClean="0"/>
              <a:t>bolesti</a:t>
            </a:r>
            <a:r>
              <a:rPr lang="en-US" dirty="0" smtClean="0"/>
              <a:t>, </a:t>
            </a:r>
            <a:r>
              <a:rPr lang="en-US" dirty="0" err="1" smtClean="0"/>
              <a:t>smanjena</a:t>
            </a:r>
            <a:r>
              <a:rPr lang="en-US" dirty="0" smtClean="0"/>
              <a:t> </a:t>
            </a:r>
            <a:r>
              <a:rPr lang="en-US" dirty="0" err="1" smtClean="0"/>
              <a:t>radna</a:t>
            </a:r>
            <a:r>
              <a:rPr lang="en-US" dirty="0" smtClean="0"/>
              <a:t> </a:t>
            </a:r>
            <a:r>
              <a:rPr lang="en-US" dirty="0" err="1" smtClean="0"/>
              <a:t>sposobnost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umna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fizička</a:t>
            </a:r>
            <a:r>
              <a:rPr lang="en-US" dirty="0" smtClean="0"/>
              <a:t>, 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troškovi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zdravstvo</a:t>
            </a:r>
            <a:r>
              <a:rPr lang="en-US" dirty="0" smtClean="0"/>
              <a:t> </a:t>
            </a:r>
            <a:r>
              <a:rPr lang="en-US" dirty="0" err="1" smtClean="0"/>
              <a:t>države</a:t>
            </a:r>
            <a:r>
              <a:rPr lang="en-US" dirty="0" smtClean="0"/>
              <a:t>...).</a:t>
            </a:r>
            <a:endParaRPr lang="sr-Latn-RS" dirty="0" smtClean="0"/>
          </a:p>
          <a:p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nekretanja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mase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sr-Latn-RS" dirty="0" smtClean="0"/>
              <a:t> (sa viškom masti)</a:t>
            </a:r>
            <a:r>
              <a:rPr lang="en-US" dirty="0" smtClean="0"/>
              <a:t> </a:t>
            </a:r>
            <a:r>
              <a:rPr lang="en-US" dirty="0" err="1" smtClean="0"/>
              <a:t>deca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deformisane</a:t>
            </a:r>
            <a:r>
              <a:rPr lang="en-U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, </a:t>
            </a:r>
            <a:r>
              <a:rPr lang="en-US" dirty="0" err="1" smtClean="0"/>
              <a:t>deformisana</a:t>
            </a:r>
            <a:r>
              <a:rPr lang="en-US" dirty="0" smtClean="0"/>
              <a:t> </a:t>
            </a:r>
            <a:r>
              <a:rPr lang="en-US" dirty="0" err="1" smtClean="0"/>
              <a:t>stopala</a:t>
            </a:r>
            <a:r>
              <a:rPr lang="en-US" dirty="0" smtClean="0"/>
              <a:t>, </a:t>
            </a:r>
            <a:r>
              <a:rPr lang="en-US" dirty="0" err="1" smtClean="0"/>
              <a:t>loše</a:t>
            </a:r>
            <a:r>
              <a:rPr lang="en-US" dirty="0" smtClean="0"/>
              <a:t> </a:t>
            </a:r>
            <a:r>
              <a:rPr lang="en-US" dirty="0" err="1" smtClean="0"/>
              <a:t>držanje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endParaRPr lang="sr-Latn-RS" dirty="0" smtClean="0"/>
          </a:p>
          <a:p>
            <a:r>
              <a:rPr lang="sr-Latn-RS" dirty="0" smtClean="0"/>
              <a:t>Nejednak rast nogu – deformacije kičme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sr-Latn-RS" dirty="0" smtClean="0"/>
              <a:t>M</a:t>
            </a:r>
            <a:r>
              <a:rPr lang="en-US" dirty="0" err="1" smtClean="0"/>
              <a:t>nogo</a:t>
            </a:r>
            <a:r>
              <a:rPr lang="en-US" dirty="0" smtClean="0"/>
              <a:t> je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fizička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neaktivnost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nepravilnu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ishranu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osnovnih</a:t>
            </a:r>
            <a:r>
              <a:rPr lang="en-US" dirty="0" smtClean="0"/>
              <a:t> </a:t>
            </a:r>
            <a:r>
              <a:rPr lang="en-US" dirty="0" err="1" smtClean="0"/>
              <a:t>uzroka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savremenog</a:t>
            </a:r>
            <a:r>
              <a:rPr lang="en-US" dirty="0" smtClean="0"/>
              <a:t> </a:t>
            </a:r>
            <a:r>
              <a:rPr lang="en-US" dirty="0" err="1" smtClean="0"/>
              <a:t>čoveka</a:t>
            </a:r>
            <a:r>
              <a:rPr lang="en-US" dirty="0" smtClean="0"/>
              <a:t>. I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među</a:t>
            </a:r>
            <a:r>
              <a:rPr lang="en-US" dirty="0" smtClean="0"/>
              <a:t> </a:t>
            </a:r>
            <a:r>
              <a:rPr lang="en-US" dirty="0" err="1" smtClean="0"/>
              <a:t>ugroženima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dece</a:t>
            </a:r>
            <a:r>
              <a:rPr lang="en-US" dirty="0" smtClean="0"/>
              <a:t>!</a:t>
            </a:r>
            <a:endParaRPr lang="sr-Latn-RS" dirty="0" smtClean="0"/>
          </a:p>
          <a:p>
            <a:r>
              <a:rPr lang="sr-Latn-RS" dirty="0" smtClean="0"/>
              <a:t>N</a:t>
            </a:r>
            <a:r>
              <a:rPr lang="en-US" dirty="0" err="1" smtClean="0"/>
              <a:t>ajnovija</a:t>
            </a:r>
            <a:r>
              <a:rPr lang="en-US" dirty="0" smtClean="0"/>
              <a:t> </a:t>
            </a:r>
            <a:r>
              <a:rPr lang="en-US" dirty="0" err="1" smtClean="0"/>
              <a:t>istraživanja</a:t>
            </a:r>
            <a:r>
              <a:rPr lang="en-US" dirty="0" smtClean="0"/>
              <a:t> </a:t>
            </a:r>
            <a:r>
              <a:rPr lang="en-US" dirty="0" err="1" smtClean="0"/>
              <a:t>naučnika</a:t>
            </a:r>
            <a:r>
              <a:rPr lang="sr-Latn-RS" dirty="0" smtClean="0"/>
              <a:t> (Votson)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dobio</a:t>
            </a:r>
            <a:r>
              <a:rPr lang="en-US" dirty="0" smtClean="0"/>
              <a:t> </a:t>
            </a:r>
            <a:r>
              <a:rPr lang="en-US" dirty="0" err="1" smtClean="0"/>
              <a:t>nobelovu</a:t>
            </a:r>
            <a:r>
              <a:rPr lang="en-US" dirty="0" smtClean="0"/>
              <a:t> </a:t>
            </a:r>
            <a:r>
              <a:rPr lang="en-US" dirty="0" err="1" smtClean="0"/>
              <a:t>nagradu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otkrića</a:t>
            </a:r>
            <a:r>
              <a:rPr lang="en-US" dirty="0" smtClean="0"/>
              <a:t> u </a:t>
            </a:r>
            <a:r>
              <a:rPr lang="en-US" dirty="0" err="1" smtClean="0"/>
              <a:t>genetici</a:t>
            </a:r>
            <a:r>
              <a:rPr lang="en-US" dirty="0" smtClean="0"/>
              <a:t> </a:t>
            </a:r>
            <a:r>
              <a:rPr lang="en-US" dirty="0" err="1" smtClean="0"/>
              <a:t>kažu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nekretanje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osnovni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uzrok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dijabetesa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kod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dece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sr-Latn-RS" dirty="0" smtClean="0">
              <a:solidFill>
                <a:srgbClr val="FF0000"/>
              </a:solidFill>
            </a:endParaRPr>
          </a:p>
          <a:p>
            <a:r>
              <a:rPr lang="sr-Latn-RS" dirty="0" smtClean="0"/>
              <a:t>Svetski kongres medicinara: </a:t>
            </a:r>
            <a:r>
              <a:rPr lang="sr-Latn-RS" dirty="0" smtClean="0">
                <a:solidFill>
                  <a:srgbClr val="FF0000"/>
                </a:solidFill>
              </a:rPr>
              <a:t>60% bolesti je uzrokovano nekretanjem!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dirty="0" err="1" smtClean="0"/>
              <a:t>Kretanje</a:t>
            </a:r>
            <a:r>
              <a:rPr lang="en-US" dirty="0" smtClean="0"/>
              <a:t>, </a:t>
            </a:r>
            <a:r>
              <a:rPr lang="en-US" dirty="0" err="1" smtClean="0"/>
              <a:t>dobro</a:t>
            </a:r>
            <a:r>
              <a:rPr lang="en-US" dirty="0" smtClean="0"/>
              <a:t> </a:t>
            </a:r>
            <a:r>
              <a:rPr lang="en-US" dirty="0" err="1" smtClean="0"/>
              <a:t>programirano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realizovano</a:t>
            </a:r>
            <a:r>
              <a:rPr lang="en-US" dirty="0" smtClean="0"/>
              <a:t> </a:t>
            </a:r>
            <a:r>
              <a:rPr lang="en-US" dirty="0" err="1" smtClean="0"/>
              <a:t>smanjuje</a:t>
            </a:r>
            <a:r>
              <a:rPr lang="en-US" dirty="0" smtClean="0"/>
              <a:t> </a:t>
            </a:r>
            <a:r>
              <a:rPr lang="en-US" dirty="0" err="1" smtClean="0"/>
              <a:t>masno</a:t>
            </a:r>
            <a:r>
              <a:rPr lang="en-US" dirty="0" smtClean="0"/>
              <a:t> </a:t>
            </a:r>
            <a:r>
              <a:rPr lang="en-US" dirty="0" err="1" smtClean="0"/>
              <a:t>tkivo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masti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unutrašnjih</a:t>
            </a:r>
            <a:r>
              <a:rPr lang="en-US" dirty="0" smtClean="0"/>
              <a:t> </a:t>
            </a:r>
            <a:r>
              <a:rPr lang="en-US" dirty="0" err="1" smtClean="0"/>
              <a:t>organa</a:t>
            </a:r>
            <a:r>
              <a:rPr lang="en-US" dirty="0" smtClean="0"/>
              <a:t>, </a:t>
            </a:r>
            <a:r>
              <a:rPr lang="en-US" dirty="0" err="1" smtClean="0"/>
              <a:t>smanjuje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r>
              <a:rPr lang="en-US" dirty="0" smtClean="0"/>
              <a:t>, </a:t>
            </a:r>
            <a:r>
              <a:rPr lang="en-US" dirty="0" err="1" smtClean="0"/>
              <a:t>poboljšava</a:t>
            </a:r>
            <a:r>
              <a:rPr lang="en-US" dirty="0" smtClean="0"/>
              <a:t> </a:t>
            </a:r>
            <a:r>
              <a:rPr lang="en-US" dirty="0" err="1" smtClean="0"/>
              <a:t>funkcionalne</a:t>
            </a:r>
            <a:r>
              <a:rPr lang="en-US" dirty="0" smtClean="0"/>
              <a:t> </a:t>
            </a:r>
            <a:r>
              <a:rPr lang="en-US" dirty="0" err="1" smtClean="0"/>
              <a:t>mogućnosti</a:t>
            </a:r>
            <a:r>
              <a:rPr lang="en-US" dirty="0" smtClean="0"/>
              <a:t>, </a:t>
            </a:r>
            <a:r>
              <a:rPr lang="en-US" dirty="0" err="1" smtClean="0"/>
              <a:t>doprinosi</a:t>
            </a:r>
            <a:r>
              <a:rPr lang="en-US" dirty="0" smtClean="0"/>
              <a:t> </a:t>
            </a:r>
            <a:r>
              <a:rPr lang="en-US" dirty="0" err="1" smtClean="0"/>
              <a:t>boljem</a:t>
            </a:r>
            <a:r>
              <a:rPr lang="en-US" dirty="0" smtClean="0"/>
              <a:t> </a:t>
            </a:r>
            <a:r>
              <a:rPr lang="en-US" dirty="0" err="1" smtClean="0"/>
              <a:t>subjektivnom</a:t>
            </a:r>
            <a:r>
              <a:rPr lang="en-US" dirty="0" smtClean="0"/>
              <a:t> </a:t>
            </a:r>
            <a:r>
              <a:rPr lang="en-US" dirty="0" err="1" smtClean="0"/>
              <a:t>osećanju</a:t>
            </a:r>
            <a:r>
              <a:rPr lang="en-US" dirty="0" smtClean="0"/>
              <a:t>, </a:t>
            </a:r>
            <a:r>
              <a:rPr lang="en-US" dirty="0" err="1" smtClean="0"/>
              <a:t>prouzrokuje</a:t>
            </a:r>
            <a:r>
              <a:rPr lang="en-US" dirty="0" smtClean="0"/>
              <a:t> </a:t>
            </a:r>
            <a:r>
              <a:rPr lang="en-US" dirty="0" err="1" smtClean="0"/>
              <a:t>lučenje</a:t>
            </a:r>
            <a:r>
              <a:rPr lang="en-US" dirty="0" smtClean="0"/>
              <a:t> </a:t>
            </a:r>
            <a:r>
              <a:rPr lang="en-US" dirty="0" err="1" smtClean="0"/>
              <a:t>hormona</a:t>
            </a:r>
            <a:r>
              <a:rPr lang="en-US" dirty="0" smtClean="0"/>
              <a:t> </a:t>
            </a:r>
            <a:r>
              <a:rPr lang="en-US" dirty="0" err="1" smtClean="0"/>
              <a:t>sreće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, </a:t>
            </a:r>
            <a:r>
              <a:rPr lang="en-US" dirty="0" err="1" smtClean="0"/>
              <a:t>itd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Dakle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vežbanje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preventiva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vežbanje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lekovito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dirty="0" err="1" smtClean="0"/>
              <a:t>Motorika</a:t>
            </a:r>
            <a:r>
              <a:rPr lang="en-US" dirty="0" smtClean="0"/>
              <a:t> </a:t>
            </a:r>
            <a:r>
              <a:rPr lang="en-US" dirty="0" err="1" smtClean="0"/>
              <a:t>dece</a:t>
            </a:r>
            <a:r>
              <a:rPr lang="en-US" dirty="0" smtClean="0"/>
              <a:t> se </a:t>
            </a:r>
            <a:r>
              <a:rPr lang="en-US" dirty="0" err="1" smtClean="0"/>
              <a:t>najviše</a:t>
            </a:r>
            <a:r>
              <a:rPr lang="en-US" dirty="0" smtClean="0"/>
              <a:t> </a:t>
            </a:r>
            <a:r>
              <a:rPr lang="en-US" dirty="0" err="1" smtClean="0"/>
              <a:t>razvija</a:t>
            </a:r>
            <a:r>
              <a:rPr lang="en-US" dirty="0" smtClean="0"/>
              <a:t> u </a:t>
            </a:r>
            <a:r>
              <a:rPr lang="en-US" dirty="0" err="1" smtClean="0"/>
              <a:t>mlađem</a:t>
            </a:r>
            <a:r>
              <a:rPr lang="en-US" dirty="0" smtClean="0"/>
              <a:t> </a:t>
            </a:r>
            <a:r>
              <a:rPr lang="en-US" dirty="0" err="1" smtClean="0"/>
              <a:t>uzrastu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tada</a:t>
            </a:r>
            <a:r>
              <a:rPr lang="en-US" dirty="0" smtClean="0"/>
              <a:t> je </a:t>
            </a:r>
            <a:r>
              <a:rPr lang="en-US" dirty="0" smtClean="0">
                <a:solidFill>
                  <a:srgbClr val="FF0000"/>
                </a:solidFill>
              </a:rPr>
              <a:t>NEOPHODNO SVAKODNEVNO VEŽBANJE! </a:t>
            </a:r>
            <a:r>
              <a:rPr lang="en-US" dirty="0" err="1" smtClean="0"/>
              <a:t>Svakodnevnim</a:t>
            </a:r>
            <a:r>
              <a:rPr lang="en-US" dirty="0" smtClean="0"/>
              <a:t> </a:t>
            </a:r>
            <a:r>
              <a:rPr lang="en-US" dirty="0" err="1" smtClean="0"/>
              <a:t>vežbanjem</a:t>
            </a:r>
            <a:r>
              <a:rPr lang="en-US" dirty="0" smtClean="0"/>
              <a:t> se </a:t>
            </a:r>
            <a:r>
              <a:rPr lang="en-US" dirty="0" err="1" smtClean="0"/>
              <a:t>povezuju</a:t>
            </a:r>
            <a:r>
              <a:rPr lang="en-US" dirty="0" smtClean="0"/>
              <a:t> </a:t>
            </a:r>
            <a:r>
              <a:rPr lang="en-US" dirty="0" err="1" smtClean="0"/>
              <a:t>efekti</a:t>
            </a:r>
            <a:r>
              <a:rPr lang="en-US" dirty="0" smtClean="0"/>
              <a:t> </a:t>
            </a:r>
            <a:r>
              <a:rPr lang="en-US" dirty="0" err="1" smtClean="0"/>
              <a:t>vežbanja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čuva</a:t>
            </a:r>
            <a:r>
              <a:rPr lang="en-US" dirty="0" smtClean="0"/>
              <a:t> </a:t>
            </a:r>
            <a:r>
              <a:rPr lang="en-US" dirty="0" err="1" smtClean="0"/>
              <a:t>genetski</a:t>
            </a:r>
            <a:r>
              <a:rPr lang="en-US" dirty="0" smtClean="0"/>
              <a:t> </a:t>
            </a:r>
            <a:r>
              <a:rPr lang="en-US" dirty="0" err="1" smtClean="0"/>
              <a:t>potencijal</a:t>
            </a:r>
            <a:r>
              <a:rPr lang="en-US" dirty="0" smtClean="0"/>
              <a:t> </a:t>
            </a:r>
            <a:r>
              <a:rPr lang="en-US" dirty="0" err="1" smtClean="0"/>
              <a:t>čoveka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err="1" smtClean="0"/>
              <a:t>Povremena</a:t>
            </a:r>
            <a:r>
              <a:rPr lang="en-US" dirty="0" smtClean="0"/>
              <a:t> </a:t>
            </a:r>
            <a:r>
              <a:rPr lang="en-US" dirty="0" err="1" smtClean="0"/>
              <a:t>vežbanja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dužim</a:t>
            </a:r>
            <a:r>
              <a:rPr lang="en-US" dirty="0" smtClean="0"/>
              <a:t> </a:t>
            </a:r>
            <a:r>
              <a:rPr lang="en-US" dirty="0" err="1" smtClean="0"/>
              <a:t>pauzama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intenzivna</a:t>
            </a:r>
            <a:r>
              <a:rPr lang="en-US" dirty="0" smtClean="0"/>
              <a:t>, </a:t>
            </a:r>
            <a:r>
              <a:rPr lang="en-US" dirty="0" err="1" smtClean="0"/>
              <a:t>upravo</a:t>
            </a:r>
            <a:r>
              <a:rPr lang="en-US" dirty="0" smtClean="0"/>
              <a:t> </a:t>
            </a:r>
            <a:r>
              <a:rPr lang="en-US" dirty="0" err="1" smtClean="0"/>
              <a:t>troše</a:t>
            </a:r>
            <a:r>
              <a:rPr lang="en-US" dirty="0" smtClean="0"/>
              <a:t>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potencijal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veliko</a:t>
            </a:r>
            <a:r>
              <a:rPr lang="en-US" dirty="0" smtClean="0"/>
              <a:t> je </a:t>
            </a:r>
            <a:r>
              <a:rPr lang="en-US" dirty="0" err="1" smtClean="0"/>
              <a:t>pitanje</a:t>
            </a:r>
            <a:r>
              <a:rPr lang="en-US" dirty="0" smtClean="0"/>
              <a:t> u </a:t>
            </a:r>
            <a:r>
              <a:rPr lang="en-US" dirty="0" err="1" smtClean="0"/>
              <a:t>kojoj</a:t>
            </a:r>
            <a:r>
              <a:rPr lang="en-US" dirty="0" smtClean="0"/>
              <a:t> </a:t>
            </a:r>
            <a:r>
              <a:rPr lang="en-US" dirty="0" err="1" smtClean="0"/>
              <a:t>meri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dobra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zdravlje</a:t>
            </a:r>
            <a:r>
              <a:rPr lang="en-US" dirty="0" smtClean="0"/>
              <a:t>!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RAZLIČITI NIVOI OBRADE TEME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                            </a:t>
            </a:r>
            <a:r>
              <a:rPr lang="en-US" sz="4400" smtClean="0">
                <a:solidFill>
                  <a:srgbClr val="FF0000"/>
                </a:solidFill>
              </a:rPr>
              <a:t>FILOSOFSKI</a:t>
            </a:r>
          </a:p>
          <a:p>
            <a:pPr>
              <a:buFont typeface="Arial" charset="0"/>
              <a:buNone/>
            </a:pPr>
            <a:r>
              <a:rPr lang="en-US" sz="4400" smtClean="0"/>
              <a:t>                      </a:t>
            </a:r>
            <a:r>
              <a:rPr lang="en-US" sz="4400" smtClean="0">
                <a:solidFill>
                  <a:srgbClr val="00B0F0"/>
                </a:solidFill>
              </a:rPr>
              <a:t>TEORIJSKI</a:t>
            </a:r>
          </a:p>
          <a:p>
            <a:pPr>
              <a:buFont typeface="Arial" charset="0"/>
              <a:buNone/>
            </a:pPr>
            <a:r>
              <a:rPr lang="en-US" sz="4400" smtClean="0"/>
              <a:t>                      </a:t>
            </a:r>
            <a:r>
              <a:rPr lang="en-US" sz="4400" smtClean="0">
                <a:solidFill>
                  <a:srgbClr val="FFC000"/>
                </a:solidFill>
              </a:rPr>
              <a:t>NAUČNI</a:t>
            </a:r>
          </a:p>
          <a:p>
            <a:pPr>
              <a:buFont typeface="Arial" charset="0"/>
              <a:buNone/>
            </a:pPr>
            <a:r>
              <a:rPr lang="en-US" sz="4400" smtClean="0"/>
              <a:t>                      </a:t>
            </a:r>
            <a:r>
              <a:rPr lang="en-US" sz="4400" smtClean="0">
                <a:solidFill>
                  <a:srgbClr val="92D050"/>
                </a:solidFill>
              </a:rPr>
              <a:t>STRUČNI</a:t>
            </a:r>
          </a:p>
          <a:p>
            <a:pPr>
              <a:buFont typeface="Arial" charset="0"/>
              <a:buNone/>
            </a:pPr>
            <a:r>
              <a:rPr lang="en-US" sz="4400" smtClean="0"/>
              <a:t>                      PRAKTIČNI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Najburniji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razvoj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deca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imaju</a:t>
            </a:r>
            <a:r>
              <a:rPr lang="en-US" dirty="0" smtClean="0">
                <a:solidFill>
                  <a:srgbClr val="FF0000"/>
                </a:solidFill>
              </a:rPr>
              <a:t> u </a:t>
            </a:r>
            <a:r>
              <a:rPr lang="en-US" dirty="0" err="1" smtClean="0">
                <a:solidFill>
                  <a:srgbClr val="FF0000"/>
                </a:solidFill>
              </a:rPr>
              <a:t>prvih</a:t>
            </a:r>
            <a:r>
              <a:rPr lang="en-US" dirty="0" smtClean="0">
                <a:solidFill>
                  <a:srgbClr val="FF0000"/>
                </a:solidFill>
              </a:rPr>
              <a:t> 12-13 </a:t>
            </a:r>
            <a:r>
              <a:rPr lang="en-US" dirty="0" err="1" smtClean="0">
                <a:solidFill>
                  <a:srgbClr val="FF0000"/>
                </a:solidFill>
              </a:rPr>
              <a:t>godina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života</a:t>
            </a:r>
            <a:r>
              <a:rPr lang="en-US" dirty="0" smtClean="0"/>
              <a:t>. U tom </a:t>
            </a:r>
            <a:r>
              <a:rPr lang="en-US" dirty="0" err="1" smtClean="0"/>
              <a:t>periodu</a:t>
            </a:r>
            <a:r>
              <a:rPr lang="en-US" dirty="0" smtClean="0"/>
              <a:t> je </a:t>
            </a:r>
            <a:r>
              <a:rPr lang="en-US" dirty="0" err="1" smtClean="0"/>
              <a:t>neophodno</a:t>
            </a:r>
            <a:r>
              <a:rPr lang="en-US" dirty="0" smtClean="0"/>
              <a:t> </a:t>
            </a:r>
            <a:r>
              <a:rPr lang="en-US" dirty="0" err="1" smtClean="0"/>
              <a:t>sistematsko</a:t>
            </a:r>
            <a:r>
              <a:rPr lang="en-US" dirty="0" smtClean="0"/>
              <a:t>, </a:t>
            </a:r>
            <a:r>
              <a:rPr lang="en-US" dirty="0" err="1" smtClean="0"/>
              <a:t>plansko</a:t>
            </a:r>
            <a:r>
              <a:rPr lang="en-US" dirty="0" smtClean="0"/>
              <a:t> </a:t>
            </a:r>
            <a:r>
              <a:rPr lang="en-US" dirty="0" err="1" smtClean="0"/>
              <a:t>vežbanje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podrška</a:t>
            </a:r>
            <a:r>
              <a:rPr lang="en-US" dirty="0" smtClean="0"/>
              <a:t> </a:t>
            </a:r>
            <a:r>
              <a:rPr lang="en-US" dirty="0" err="1" smtClean="0"/>
              <a:t>biopsihosocijalnom</a:t>
            </a:r>
            <a:r>
              <a:rPr lang="en-US" dirty="0" smtClean="0"/>
              <a:t> </a:t>
            </a:r>
            <a:r>
              <a:rPr lang="en-US" dirty="0" err="1" smtClean="0"/>
              <a:t>razvoju</a:t>
            </a:r>
            <a:r>
              <a:rPr lang="en-US" dirty="0" smtClean="0"/>
              <a:t>.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koliko</a:t>
            </a:r>
            <a:r>
              <a:rPr lang="en-US" dirty="0" smtClean="0"/>
              <a:t> se </a:t>
            </a:r>
            <a:r>
              <a:rPr lang="en-US" dirty="0" err="1" smtClean="0"/>
              <a:t>radi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predškolskom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mlađom</a:t>
            </a:r>
            <a:r>
              <a:rPr lang="en-US" dirty="0" smtClean="0"/>
              <a:t> </a:t>
            </a:r>
            <a:r>
              <a:rPr lang="en-US" dirty="0" err="1" smtClean="0"/>
              <a:t>školskom</a:t>
            </a:r>
            <a:r>
              <a:rPr lang="en-US" dirty="0" smtClean="0"/>
              <a:t> </a:t>
            </a:r>
            <a:r>
              <a:rPr lang="en-US" dirty="0" err="1" smtClean="0"/>
              <a:t>decom</a:t>
            </a:r>
            <a:r>
              <a:rPr lang="en-US" dirty="0" smtClean="0"/>
              <a:t> </a:t>
            </a:r>
            <a:r>
              <a:rPr lang="en-US" dirty="0" err="1" smtClean="0"/>
              <a:t>svima</a:t>
            </a:r>
            <a:r>
              <a:rPr lang="en-US" dirty="0" smtClean="0"/>
              <a:t> je </a:t>
            </a:r>
            <a:r>
              <a:rPr lang="en-US" dirty="0" err="1" smtClean="0"/>
              <a:t>poznato</a:t>
            </a:r>
            <a:r>
              <a:rPr lang="en-US" dirty="0" smtClean="0"/>
              <a:t>. </a:t>
            </a:r>
            <a:r>
              <a:rPr lang="en-US" dirty="0" err="1" smtClean="0"/>
              <a:t>Ako</a:t>
            </a:r>
            <a:r>
              <a:rPr lang="en-US" dirty="0" smtClean="0"/>
              <a:t> se tome </a:t>
            </a:r>
            <a:r>
              <a:rPr lang="en-US" dirty="0" err="1" smtClean="0"/>
              <a:t>doda</a:t>
            </a:r>
            <a:r>
              <a:rPr lang="en-US" dirty="0" smtClean="0"/>
              <a:t> </a:t>
            </a:r>
            <a:r>
              <a:rPr lang="en-US" dirty="0" err="1" smtClean="0"/>
              <a:t>nezainteresovanost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lenjost</a:t>
            </a:r>
            <a:r>
              <a:rPr lang="en-US" dirty="0" smtClean="0"/>
              <a:t> </a:t>
            </a:r>
            <a:r>
              <a:rPr lang="en-US" dirty="0" err="1" smtClean="0"/>
              <a:t>nekih</a:t>
            </a:r>
            <a:r>
              <a:rPr lang="en-US" dirty="0" smtClean="0"/>
              <a:t> </a:t>
            </a:r>
            <a:r>
              <a:rPr lang="en-US" dirty="0" err="1" smtClean="0"/>
              <a:t>roditelja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podstaknu</a:t>
            </a:r>
            <a:r>
              <a:rPr lang="en-US" dirty="0" smtClean="0"/>
              <a:t> </a:t>
            </a:r>
            <a:r>
              <a:rPr lang="en-US" dirty="0" err="1" smtClean="0"/>
              <a:t>decu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vežbanje</a:t>
            </a:r>
            <a:r>
              <a:rPr lang="en-US" dirty="0" smtClean="0"/>
              <a:t>, </a:t>
            </a:r>
            <a:r>
              <a:rPr lang="en-US" dirty="0" err="1" smtClean="0"/>
              <a:t>jasno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deca</a:t>
            </a:r>
            <a:r>
              <a:rPr lang="en-US" dirty="0" smtClean="0"/>
              <a:t> </a:t>
            </a:r>
            <a:r>
              <a:rPr lang="en-US" dirty="0" err="1" smtClean="0"/>
              <a:t>prepuštena</a:t>
            </a:r>
            <a:r>
              <a:rPr lang="en-US" dirty="0" smtClean="0"/>
              <a:t> </a:t>
            </a:r>
            <a:r>
              <a:rPr lang="en-US" dirty="0" err="1" smtClean="0"/>
              <a:t>sopstvenim</a:t>
            </a:r>
            <a:r>
              <a:rPr lang="en-US" dirty="0" smtClean="0"/>
              <a:t> </a:t>
            </a:r>
            <a:r>
              <a:rPr lang="en-US" dirty="0" err="1" smtClean="0"/>
              <a:t>odlukama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ka </a:t>
            </a:r>
            <a:r>
              <a:rPr lang="en-US" dirty="0" err="1" smtClean="0"/>
              <a:t>pasivnom</a:t>
            </a:r>
            <a:r>
              <a:rPr lang="en-US" dirty="0" smtClean="0"/>
              <a:t> </a:t>
            </a:r>
            <a:r>
              <a:rPr lang="en-US" dirty="0" err="1" smtClean="0"/>
              <a:t>načinu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OSNOVNE POSTAVKE VEŽBANJA MLADIH</a:t>
            </a:r>
            <a:endParaRPr lang="en-US" sz="240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1052513"/>
            <a:ext cx="76327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sr-Latn-CS" b="1" i="1" dirty="0">
                <a:solidFill>
                  <a:srgbClr val="FF0000"/>
                </a:solidFill>
                <a:latin typeface="Calibri" pitchFamily="34" charset="0"/>
              </a:rPr>
              <a:t>Osnovni cilj u radu sa mladima je bio-psiho-socijalno zdrava ličnost</a:t>
            </a:r>
            <a:r>
              <a:rPr lang="sr-Latn-CS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sr-Latn-CS" b="1" i="1" dirty="0">
                <a:latin typeface="Calibri" pitchFamily="34" charset="0"/>
              </a:rPr>
              <a:t>Sportski cilj u radu sa mladima je perspektivnog karaktera.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sr-Latn-CS" b="1" i="1" dirty="0" smtClean="0">
                <a:solidFill>
                  <a:srgbClr val="FF0000"/>
                </a:solidFill>
                <a:latin typeface="Calibri" pitchFamily="34" charset="0"/>
              </a:rPr>
              <a:t>Učitelj i nastavnik mora </a:t>
            </a:r>
            <a:r>
              <a:rPr lang="sr-Latn-CS" b="1" i="1" dirty="0">
                <a:solidFill>
                  <a:srgbClr val="FF0000"/>
                </a:solidFill>
                <a:latin typeface="Calibri" pitchFamily="34" charset="0"/>
              </a:rPr>
              <a:t>poznavati i mudro pratiti prirodni razvitak mladih</a:t>
            </a:r>
            <a:r>
              <a:rPr lang="sr-Latn-CS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sr-Latn-CS" b="1" dirty="0">
                <a:latin typeface="Calibri" pitchFamily="34" charset="0"/>
              </a:rPr>
              <a:t>Neophodno je u procesu vežbanja, u što je moguće većoj meri, </a:t>
            </a:r>
            <a:r>
              <a:rPr lang="sr-Latn-CS" b="1" i="1" dirty="0">
                <a:latin typeface="Calibri" pitchFamily="34" charset="0"/>
              </a:rPr>
              <a:t>uvažavati bio-psiho</a:t>
            </a:r>
            <a:r>
              <a:rPr lang="sr-Latn-CS" b="1" dirty="0">
                <a:latin typeface="Calibri" pitchFamily="34" charset="0"/>
              </a:rPr>
              <a:t>-</a:t>
            </a:r>
            <a:r>
              <a:rPr lang="sr-Latn-CS" b="1" i="1" dirty="0">
                <a:latin typeface="Calibri" pitchFamily="34" charset="0"/>
              </a:rPr>
              <a:t>socijalnu specifičnost svakog pojedinca</a:t>
            </a:r>
            <a:r>
              <a:rPr lang="sr-Latn-CS" b="1" dirty="0">
                <a:latin typeface="Calibri" pitchFamily="34" charset="0"/>
              </a:rPr>
              <a:t>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sr-Latn-CS" b="1" i="1" dirty="0" smtClean="0">
                <a:latin typeface="Calibri" pitchFamily="34" charset="0"/>
              </a:rPr>
              <a:t>Način rada </a:t>
            </a:r>
            <a:r>
              <a:rPr lang="sr-Latn-CS" b="1" i="1" dirty="0">
                <a:latin typeface="Calibri" pitchFamily="34" charset="0"/>
              </a:rPr>
              <a:t>sa odraslima ne sme se primeniti u radu sa mladima.</a:t>
            </a:r>
            <a:endParaRPr lang="en-US" dirty="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sr-Latn-CS" b="1" i="1" dirty="0">
                <a:solidFill>
                  <a:srgbClr val="FF0000"/>
                </a:solidFill>
                <a:latin typeface="Calibri" pitchFamily="34" charset="0"/>
              </a:rPr>
              <a:t>Pravilno izgradjen temelj fizičke, tehničke, taktičke, psihološke </a:t>
            </a:r>
            <a:r>
              <a:rPr lang="sr-Latn-CS" b="1" i="1" dirty="0" smtClean="0">
                <a:solidFill>
                  <a:srgbClr val="FF0000"/>
                </a:solidFill>
                <a:latin typeface="Calibri" pitchFamily="34" charset="0"/>
              </a:rPr>
              <a:t>pripreme </a:t>
            </a:r>
            <a:r>
              <a:rPr lang="sr-Latn-CS" b="1" i="1" dirty="0">
                <a:solidFill>
                  <a:srgbClr val="FF0000"/>
                </a:solidFill>
                <a:latin typeface="Calibri" pitchFamily="34" charset="0"/>
              </a:rPr>
              <a:t>osnovni je uslov budućih vrhunskih </a:t>
            </a:r>
            <a:r>
              <a:rPr lang="sr-Latn-CS" b="1" i="1" dirty="0" smtClean="0">
                <a:solidFill>
                  <a:srgbClr val="FF0000"/>
                </a:solidFill>
                <a:latin typeface="Calibri" pitchFamily="34" charset="0"/>
              </a:rPr>
              <a:t>dostignuća u radu pa i sportu</a:t>
            </a:r>
            <a:endParaRPr lang="sr-Latn-CS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sr-Latn-CS" b="1" i="1" dirty="0">
                <a:latin typeface="Calibri" pitchFamily="34" charset="0"/>
              </a:rPr>
              <a:t>U radu na razvoju motorike sa početnicima, ne smeju se odmah koristiti </a:t>
            </a:r>
            <a:r>
              <a:rPr lang="sr-Latn-CS" b="1" i="1" dirty="0" smtClean="0">
                <a:latin typeface="Calibri" pitchFamily="34" charset="0"/>
              </a:rPr>
              <a:t>vežbe koje </a:t>
            </a:r>
            <a:r>
              <a:rPr lang="sr-Latn-CS" b="1" i="1" dirty="0">
                <a:latin typeface="Calibri" pitchFamily="34" charset="0"/>
              </a:rPr>
              <a:t>nisu </a:t>
            </a:r>
            <a:r>
              <a:rPr lang="sr-Latn-CS" b="1" i="1" dirty="0" smtClean="0">
                <a:latin typeface="Calibri" pitchFamily="34" charset="0"/>
              </a:rPr>
              <a:t>primerene </a:t>
            </a:r>
            <a:r>
              <a:rPr lang="sr-Latn-CS" b="1" i="1" dirty="0">
                <a:latin typeface="Calibri" pitchFamily="34" charset="0"/>
              </a:rPr>
              <a:t>njihovom </a:t>
            </a:r>
            <a:r>
              <a:rPr lang="sr-Latn-CS" b="1" i="1" dirty="0" smtClean="0">
                <a:latin typeface="Calibri" pitchFamily="34" charset="0"/>
              </a:rPr>
              <a:t>uzrastu (čak ni veoma efikasne).</a:t>
            </a:r>
            <a:endParaRPr lang="sr-Latn-CS" b="1" i="1" dirty="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sr-Latn-CS" b="1" i="1" dirty="0">
                <a:latin typeface="Calibri" pitchFamily="34" charset="0"/>
              </a:rPr>
              <a:t>Na samom početku vežbanja opšta </a:t>
            </a:r>
            <a:r>
              <a:rPr lang="sr-Latn-CS" b="1" i="1" dirty="0" smtClean="0">
                <a:latin typeface="Calibri" pitchFamily="34" charset="0"/>
              </a:rPr>
              <a:t> i raznovrsna fizička </a:t>
            </a:r>
            <a:r>
              <a:rPr lang="sr-Latn-CS" b="1" i="1" dirty="0">
                <a:latin typeface="Calibri" pitchFamily="34" charset="0"/>
              </a:rPr>
              <a:t>priprema ima najveći značaj.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sr-Latn-CS" b="1" i="1" dirty="0" smtClean="0">
                <a:latin typeface="Calibri" pitchFamily="34" charset="0"/>
              </a:rPr>
              <a:t>Veoma </a:t>
            </a:r>
            <a:r>
              <a:rPr lang="sr-Latn-CS" b="1" i="1" dirty="0" smtClean="0">
                <a:latin typeface="Calibri" pitchFamily="34" charset="0"/>
              </a:rPr>
              <a:t>mlade </a:t>
            </a:r>
            <a:r>
              <a:rPr lang="sr-Latn-CS" b="1" i="1" dirty="0" smtClean="0">
                <a:latin typeface="Calibri" pitchFamily="34" charset="0"/>
              </a:rPr>
              <a:t>početnike </a:t>
            </a:r>
            <a:r>
              <a:rPr lang="sr-Latn-CS" b="1" i="1" dirty="0">
                <a:latin typeface="Calibri" pitchFamily="34" charset="0"/>
              </a:rPr>
              <a:t>prvo treba obučavati prirodnim oblicima kretanja (</a:t>
            </a:r>
            <a:r>
              <a:rPr lang="sr-Latn-CS" b="1" i="1" dirty="0" smtClean="0">
                <a:latin typeface="Calibri" pitchFamily="34" charset="0"/>
              </a:rPr>
              <a:t>hodanje, trčanje</a:t>
            </a:r>
            <a:r>
              <a:rPr lang="sr-Latn-CS" b="1" i="1" dirty="0">
                <a:latin typeface="Calibri" pitchFamily="34" charset="0"/>
              </a:rPr>
              <a:t>, skakanje, bacanje...) pa tek posle toga složenijim formama </a:t>
            </a:r>
            <a:r>
              <a:rPr lang="sr-Latn-CS" b="1" i="1" dirty="0" smtClean="0">
                <a:latin typeface="Calibri" pitchFamily="34" charset="0"/>
              </a:rPr>
              <a:t>kretanja</a:t>
            </a:r>
            <a:r>
              <a:rPr lang="sr-Latn-CS" dirty="0" smtClean="0">
                <a:latin typeface="Calibri" pitchFamily="34" charset="0"/>
              </a:rPr>
              <a:t>. </a:t>
            </a:r>
            <a:endParaRPr lang="sr-Latn-CS" dirty="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sr-Latn-CS" b="1" i="1" dirty="0">
                <a:solidFill>
                  <a:srgbClr val="FF0000"/>
                </a:solidFill>
                <a:latin typeface="Calibri" pitchFamily="34" charset="0"/>
              </a:rPr>
              <a:t>Ako se pravovremeno ne radi na razvoju pojedinih sposobnosti, </a:t>
            </a:r>
            <a:r>
              <a:rPr lang="sr-Latn-CS" b="1" i="1" dirty="0" smtClean="0">
                <a:solidFill>
                  <a:srgbClr val="FF0000"/>
                </a:solidFill>
                <a:latin typeface="Calibri" pitchFamily="34" charset="0"/>
              </a:rPr>
              <a:t>TO SE VIŠE NE MOŽE NADOKNADITI. </a:t>
            </a:r>
            <a:r>
              <a:rPr lang="sr-Latn-CS" b="1" i="1" dirty="0">
                <a:solidFill>
                  <a:srgbClr val="FF0000"/>
                </a:solidFill>
                <a:latin typeface="Calibri" pitchFamily="34" charset="0"/>
              </a:rPr>
              <a:t>U </a:t>
            </a:r>
            <a:r>
              <a:rPr lang="sr-Latn-CS" b="1" i="1" dirty="0" smtClean="0">
                <a:solidFill>
                  <a:srgbClr val="FF0000"/>
                </a:solidFill>
                <a:latin typeface="Calibri" pitchFamily="34" charset="0"/>
              </a:rPr>
              <a:t>procesu vežbanja </a:t>
            </a:r>
            <a:r>
              <a:rPr lang="sr-Latn-CS" b="1" i="1" dirty="0">
                <a:solidFill>
                  <a:srgbClr val="FF0000"/>
                </a:solidFill>
                <a:latin typeface="Calibri" pitchFamily="34" charset="0"/>
              </a:rPr>
              <a:t>treba uvažavati </a:t>
            </a:r>
            <a:r>
              <a:rPr lang="sr-Latn-CS" b="1" i="1" dirty="0" smtClean="0">
                <a:solidFill>
                  <a:srgbClr val="FF0000"/>
                </a:solidFill>
                <a:latin typeface="Calibri" pitchFamily="34" charset="0"/>
              </a:rPr>
              <a:t>SENZITIVNE PERIODE </a:t>
            </a:r>
            <a:r>
              <a:rPr lang="sr-Latn-CS" b="1" i="1" dirty="0">
                <a:solidFill>
                  <a:srgbClr val="FF0000"/>
                </a:solidFill>
                <a:latin typeface="Calibri" pitchFamily="34" charset="0"/>
              </a:rPr>
              <a:t>u razvoju motorike.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sr-Latn-C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Spoznaja prirodnih pretpostavki razvoja mladih odredjuje strategiju primene fizičkog vežbanja i to prvenstveno sa gledišta njegovog sukcesivnog i diferenciranog uticaja u pojedinim periodima razvoja. Drugim rečima, </a:t>
            </a:r>
            <a:r>
              <a:rPr lang="sr-Latn-CS" b="1" i="1" dirty="0" smtClean="0">
                <a:solidFill>
                  <a:srgbClr val="FF0000"/>
                </a:solidFill>
              </a:rPr>
              <a:t>praksa u radu sa mladima mora odgovarati prirodnom bio-psiho-socijalnom razvoju</a:t>
            </a:r>
            <a:r>
              <a:rPr lang="sr-Latn-CS" dirty="0" smtClean="0">
                <a:solidFill>
                  <a:srgbClr val="FF0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Osnovni principi pomenute strategije su: sloboda izbora formi fizičke aktivnosti u skladu sa ličnim sklonostima i sposobnostima, adekvatnost sadržaja pripreme i njenih uslova individualnom stanju mladih i  harmonizacija i optimalizacija fizičkog vežbanja.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721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 dirty="0" smtClean="0"/>
              <a:t>   Osnovni put da se ovi principi poštuju u radu sa mladima je</a:t>
            </a:r>
          </a:p>
          <a:p>
            <a:pPr eaLnBrk="1" hangingPunct="1">
              <a:buFont typeface="Arial" charset="0"/>
              <a:buNone/>
            </a:pPr>
            <a:endParaRPr lang="sr-Latn-CS" dirty="0" smtClean="0"/>
          </a:p>
          <a:p>
            <a:pPr algn="ctr" eaLnBrk="1" hangingPunct="1">
              <a:buFont typeface="Arial" charset="0"/>
              <a:buNone/>
            </a:pPr>
            <a:r>
              <a:rPr lang="sr-Latn-CS" b="1" dirty="0" smtClean="0">
                <a:solidFill>
                  <a:srgbClr val="FF0000"/>
                </a:solidFill>
              </a:rPr>
              <a:t>uvažavanje senzitivnih perioda</a:t>
            </a:r>
          </a:p>
          <a:p>
            <a:pPr algn="ctr" eaLnBrk="1" hangingPunct="1">
              <a:buFont typeface="Arial" charset="0"/>
              <a:buNone/>
            </a:pPr>
            <a:r>
              <a:rPr lang="sr-Latn-CS" dirty="0" smtClean="0"/>
              <a:t>posebno</a:t>
            </a:r>
          </a:p>
          <a:p>
            <a:pPr algn="ctr" eaLnBrk="1" hangingPunct="1">
              <a:buFont typeface="Arial" charset="0"/>
              <a:buNone/>
            </a:pPr>
            <a:r>
              <a:rPr lang="sr-Latn-CS" dirty="0" smtClean="0"/>
              <a:t>  </a:t>
            </a:r>
            <a:r>
              <a:rPr lang="sr-Latn-CS" i="1" dirty="0" smtClean="0">
                <a:solidFill>
                  <a:srgbClr val="FF0000"/>
                </a:solidFill>
              </a:rPr>
              <a:t>kritičnih faza  </a:t>
            </a:r>
            <a:r>
              <a:rPr lang="sr-Latn-CS" dirty="0" smtClean="0">
                <a:solidFill>
                  <a:srgbClr val="FF0000"/>
                </a:solidFill>
              </a:rPr>
              <a:t>razvoja</a:t>
            </a:r>
          </a:p>
          <a:p>
            <a:pPr algn="ctr" eaLnBrk="1" hangingPunct="1">
              <a:buFont typeface="Arial" charset="0"/>
              <a:buNone/>
            </a:pPr>
            <a:r>
              <a:rPr lang="sr-Latn-CS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sr-Latn-CS" dirty="0" smtClean="0"/>
              <a:t>motorike u procesu vežbanja.</a:t>
            </a:r>
          </a:p>
        </p:txBody>
      </p:sp>
      <p:sp>
        <p:nvSpPr>
          <p:cNvPr id="9" name="Frame 8"/>
          <p:cNvSpPr/>
          <p:nvPr/>
        </p:nvSpPr>
        <p:spPr>
          <a:xfrm>
            <a:off x="2700338" y="3357563"/>
            <a:ext cx="3959225" cy="7191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 flipV="1">
            <a:off x="1835150" y="2133600"/>
            <a:ext cx="5616575" cy="71913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 smtClean="0"/>
              <a:t>    Problem je što senzitivni periodi nisu sa sigurnošću utvrdjeni. Ukoliko se oni pravovremeno ne iskoriste za podsticaj prirodnog razvoja, putem primene fizičkih vežbi odgovarajuće usmerenosti, obima, intenziteta... proći će</a:t>
            </a:r>
          </a:p>
          <a:p>
            <a:pPr algn="ctr" eaLnBrk="1" hangingPunct="1">
              <a:buFont typeface="Arial" charset="0"/>
              <a:buNone/>
            </a:pPr>
            <a:r>
              <a:rPr lang="sr-Latn-CS" smtClean="0">
                <a:solidFill>
                  <a:srgbClr val="FF0000"/>
                </a:solidFill>
              </a:rPr>
              <a:t>"zlatno vreme" za razvoj motorike</a:t>
            </a:r>
            <a:r>
              <a:rPr lang="sr-Latn-CS" smtClean="0"/>
              <a:t>. </a:t>
            </a:r>
          </a:p>
          <a:p>
            <a:pPr eaLnBrk="1" hangingPunct="1">
              <a:buFont typeface="Arial" charset="0"/>
              <a:buNone/>
            </a:pPr>
            <a:endParaRPr lang="sr-Latn-CS" smtClean="0"/>
          </a:p>
          <a:p>
            <a:pPr eaLnBrk="1" hangingPunct="1">
              <a:buFont typeface="Arial" charset="0"/>
              <a:buNone/>
            </a:pPr>
            <a:r>
              <a:rPr lang="sr-Latn-CS" smtClean="0"/>
              <a:t>    Sva kasnija nastojanja u tom pravcu ne mogu dati željene rezultate.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Frame 3"/>
          <p:cNvSpPr/>
          <p:nvPr/>
        </p:nvSpPr>
        <p:spPr>
          <a:xfrm>
            <a:off x="1547813" y="3500438"/>
            <a:ext cx="5903912" cy="8651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/>
              <a:t>Motorički razvoj</a:t>
            </a:r>
            <a:r>
              <a:rPr lang="sr-Latn-CS" smtClean="0"/>
              <a:t>. </a:t>
            </a:r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sr-Latn-CS" smtClean="0"/>
              <a:t>Razvoj motorike, kao i organizma u celini,</a:t>
            </a:r>
            <a:endParaRPr lang="sr-Latn-CS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sr-Latn-CS" b="1" smtClean="0">
                <a:solidFill>
                  <a:srgbClr val="FF0000"/>
                </a:solidFill>
              </a:rPr>
              <a:t>                   </a:t>
            </a:r>
            <a:r>
              <a:rPr lang="sr-Latn-CS" sz="4000" b="1" smtClean="0">
                <a:solidFill>
                  <a:srgbClr val="FF0000"/>
                </a:solidFill>
              </a:rPr>
              <a:t>ne teče ravnomerno.</a:t>
            </a:r>
          </a:p>
          <a:p>
            <a:pPr eaLnBrk="1" hangingPunct="1">
              <a:buFont typeface="Arial" charset="0"/>
              <a:buNone/>
            </a:pPr>
            <a:r>
              <a:rPr lang="sr-Latn-CS" smtClean="0"/>
              <a:t>    Odavno je primećeno da je razvoj</a:t>
            </a:r>
          </a:p>
          <a:p>
            <a:pPr eaLnBrk="1" hangingPunct="1">
              <a:buFont typeface="Arial" charset="0"/>
              <a:buNone/>
            </a:pPr>
            <a:r>
              <a:rPr lang="sr-Latn-CS" smtClean="0"/>
              <a:t>                               </a:t>
            </a:r>
            <a:r>
              <a:rPr lang="sr-Latn-CS" sz="4000" b="1" smtClean="0">
                <a:solidFill>
                  <a:srgbClr val="FF0000"/>
                </a:solidFill>
              </a:rPr>
              <a:t>skokovit</a:t>
            </a:r>
            <a:r>
              <a:rPr lang="sr-Latn-CS" b="1" smtClean="0">
                <a:solidFill>
                  <a:srgbClr val="FF0000"/>
                </a:solidFill>
              </a:rPr>
              <a:t>.</a:t>
            </a:r>
            <a:endParaRPr lang="sr-Latn-CS" smtClean="0"/>
          </a:p>
          <a:p>
            <a:pPr eaLnBrk="1" hangingPunct="1">
              <a:buFont typeface="Arial" charset="0"/>
              <a:buNone/>
            </a:pPr>
            <a:r>
              <a:rPr lang="sr-Latn-CS" smtClean="0"/>
              <a:t>    Postoje periodi u razvoju kada se pojedine motoričke sposobnosti ubrzano razvijaju da bi zatim nastupili periodi usporenijeg rasta ili stagnacije.</a:t>
            </a:r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/>
            <a:r>
              <a:rPr lang="sr-Latn-CS" smtClean="0"/>
              <a:t>U stručnoj literaturi, periodi u kojima specifični uticaji na organizam izazivaju pojačanu reakciju, i u kojima se kao rezultat te reakcije mogu dobiti optimalni efekti, nazivaju se</a:t>
            </a:r>
          </a:p>
          <a:p>
            <a:pPr algn="ctr" eaLnBrk="1" hangingPunct="1">
              <a:buFont typeface="Arial" charset="0"/>
              <a:buNone/>
            </a:pPr>
            <a:r>
              <a:rPr lang="sr-Latn-CS" i="1" smtClean="0"/>
              <a:t>      </a:t>
            </a:r>
            <a:r>
              <a:rPr lang="sr-Latn-CS" sz="4400" b="1" i="1" smtClean="0">
                <a:solidFill>
                  <a:srgbClr val="FF0000"/>
                </a:solidFill>
              </a:rPr>
              <a:t>"senzitivnim periodima</a:t>
            </a:r>
            <a:r>
              <a:rPr lang="sr-Latn-CS" sz="4400" i="1" smtClean="0">
                <a:solidFill>
                  <a:srgbClr val="FF0000"/>
                </a:solidFill>
              </a:rPr>
              <a:t>".</a:t>
            </a:r>
            <a:r>
              <a:rPr lang="sr-Latn-CS" sz="4400" smtClean="0">
                <a:solidFill>
                  <a:srgbClr val="FF0000"/>
                </a:solidFill>
              </a:rPr>
              <a:t> </a:t>
            </a:r>
            <a:endParaRPr lang="en-US" sz="4400" smtClean="0">
              <a:solidFill>
                <a:srgbClr val="FF000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835150" y="3141663"/>
            <a:ext cx="5976938" cy="7921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/>
            <a:r>
              <a:rPr lang="sr-Latn-CS" smtClean="0"/>
              <a:t>Onaj deo (faza) senzitivnog perioda u kome </a:t>
            </a:r>
            <a:r>
              <a:rPr lang="sr-Latn-CS" b="1" smtClean="0"/>
              <a:t>mora doći do stimulacije </a:t>
            </a:r>
            <a:r>
              <a:rPr lang="sr-Latn-CS" smtClean="0"/>
              <a:t>ako hoćemo da postignemo željene razvojne efekte naziva se</a:t>
            </a:r>
          </a:p>
          <a:p>
            <a:pPr eaLnBrk="1" hangingPunct="1">
              <a:buFont typeface="Arial" charset="0"/>
              <a:buNone/>
            </a:pPr>
            <a:r>
              <a:rPr lang="sr-Latn-CS" b="1" i="1" smtClean="0"/>
              <a:t>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sr-Latn-CS" b="1" i="1" smtClean="0"/>
              <a:t>                             </a:t>
            </a:r>
            <a:r>
              <a:rPr lang="sr-Latn-CS" sz="4400" b="1" i="1" smtClean="0">
                <a:solidFill>
                  <a:srgbClr val="FF0000"/>
                </a:solidFill>
              </a:rPr>
              <a:t>Kritični period</a:t>
            </a:r>
            <a:r>
              <a:rPr lang="sr-Latn-CS" sz="4400" i="1" smtClean="0">
                <a:solidFill>
                  <a:srgbClr val="FF0000"/>
                </a:solidFill>
              </a:rPr>
              <a:t> </a:t>
            </a:r>
            <a:endParaRPr lang="sr-Latn-CS" sz="4400" smtClean="0">
              <a:solidFill>
                <a:srgbClr val="FF0000"/>
              </a:solidFill>
            </a:endParaRPr>
          </a:p>
          <a:p>
            <a:pPr eaLnBrk="1" hangingPunct="1"/>
            <a:endParaRPr lang="sr-Latn-CS" smtClean="0"/>
          </a:p>
          <a:p>
            <a:pPr eaLnBrk="1" hangingPunct="1">
              <a:buFont typeface="Arial" charset="0"/>
              <a:buNone/>
            </a:pPr>
            <a:r>
              <a:rPr lang="sr-Latn-CS" smtClean="0"/>
              <a:t>To znači da svaki senzitivni period nije i kritični, ali je kritični period (faza) uvek senzitivni.</a:t>
            </a:r>
            <a:endParaRPr lang="en-US" smtClean="0"/>
          </a:p>
          <a:p>
            <a:pPr eaLnBrk="1" hangingPunct="1">
              <a:buFont typeface="Arial" charset="0"/>
              <a:buNone/>
            </a:pPr>
            <a:endParaRPr lang="sr-Latn-CS" smtClean="0"/>
          </a:p>
          <a:p>
            <a:pPr eaLnBrk="1" hangingPunct="1"/>
            <a:endParaRPr lang="en-US" smtClean="0"/>
          </a:p>
        </p:txBody>
      </p:sp>
      <p:sp>
        <p:nvSpPr>
          <p:cNvPr id="4" name="Frame 3"/>
          <p:cNvSpPr/>
          <p:nvPr/>
        </p:nvSpPr>
        <p:spPr>
          <a:xfrm>
            <a:off x="2916238" y="2565400"/>
            <a:ext cx="3816350" cy="93503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/>
              <a:t>Metodologija procene motoričkog razvoja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    Procentualno poboljšanje rezultata </a:t>
            </a:r>
            <a:r>
              <a:rPr lang="en-US" smtClean="0"/>
              <a:t>između pojedinih godišta</a:t>
            </a:r>
            <a:r>
              <a:rPr lang="en-US" b="1" smtClean="0"/>
              <a:t> u odnosu na ukupno povećanje.</a:t>
            </a:r>
          </a:p>
          <a:p>
            <a:pPr eaLnBrk="1" hangingPunct="1"/>
            <a:r>
              <a:rPr lang="en-US" smtClean="0"/>
              <a:t>Poboljšanje </a:t>
            </a:r>
            <a:r>
              <a:rPr lang="en-US" smtClean="0">
                <a:solidFill>
                  <a:srgbClr val="FF0000"/>
                </a:solidFill>
              </a:rPr>
              <a:t>preko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10% </a:t>
            </a:r>
            <a:r>
              <a:rPr lang="en-US" smtClean="0"/>
              <a:t>- visoka osetljivost</a:t>
            </a:r>
          </a:p>
          <a:p>
            <a:pPr eaLnBrk="1" hangingPunct="1"/>
            <a:r>
              <a:rPr lang="en-US" smtClean="0"/>
              <a:t>Poboljšanje </a:t>
            </a:r>
            <a:r>
              <a:rPr lang="en-US" smtClean="0">
                <a:solidFill>
                  <a:srgbClr val="C00000"/>
                </a:solidFill>
              </a:rPr>
              <a:t>od</a:t>
            </a:r>
            <a:r>
              <a:rPr lang="en-US" smtClean="0"/>
              <a:t> </a:t>
            </a:r>
            <a:r>
              <a:rPr lang="en-US" smtClean="0">
                <a:solidFill>
                  <a:srgbClr val="C00000"/>
                </a:solidFill>
              </a:rPr>
              <a:t>7,5 do 10%</a:t>
            </a:r>
            <a:r>
              <a:rPr lang="ru-RU" smtClean="0">
                <a:solidFill>
                  <a:srgbClr val="C00000"/>
                </a:solidFill>
              </a:rPr>
              <a:t> </a:t>
            </a:r>
            <a:r>
              <a:rPr lang="en-US" smtClean="0"/>
              <a:t>- srednja osetljivost</a:t>
            </a:r>
          </a:p>
          <a:p>
            <a:pPr eaLnBrk="1" hangingPunct="1"/>
            <a:r>
              <a:rPr lang="en-US" smtClean="0"/>
              <a:t>Poboljšanje </a:t>
            </a:r>
            <a:r>
              <a:rPr lang="en-US" smtClean="0">
                <a:solidFill>
                  <a:srgbClr val="00B050"/>
                </a:solidFill>
              </a:rPr>
              <a:t>od</a:t>
            </a:r>
            <a:r>
              <a:rPr lang="en-US" smtClean="0"/>
              <a:t> </a:t>
            </a:r>
            <a:r>
              <a:rPr lang="en-US" smtClean="0">
                <a:solidFill>
                  <a:srgbClr val="00B050"/>
                </a:solidFill>
              </a:rPr>
              <a:t>5 do 7,5% </a:t>
            </a:r>
            <a:r>
              <a:rPr lang="en-US" smtClean="0"/>
              <a:t>- niska osetljivost</a:t>
            </a:r>
          </a:p>
          <a:p>
            <a:pPr eaLnBrk="1" hangingPunct="1"/>
            <a:r>
              <a:rPr lang="en-US" smtClean="0"/>
              <a:t>Poboljšanje </a:t>
            </a:r>
            <a:r>
              <a:rPr lang="en-US" smtClean="0">
                <a:solidFill>
                  <a:srgbClr val="00B0F0"/>
                </a:solidFill>
              </a:rPr>
              <a:t>do 5% </a:t>
            </a:r>
            <a:r>
              <a:rPr lang="en-US" smtClean="0"/>
              <a:t>- subkritična osetljivost</a:t>
            </a:r>
          </a:p>
          <a:p>
            <a:pPr eaLnBrk="1" hangingPunct="1"/>
            <a:r>
              <a:rPr lang="en-US" smtClean="0"/>
              <a:t>(Ljah, 1990)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Rezultati istraživanja </a:t>
            </a:r>
            <a:r>
              <a:rPr lang="en-US" b="1" smtClean="0"/>
              <a:t>tempa razvoja </a:t>
            </a:r>
            <a:r>
              <a:rPr lang="en-US" smtClean="0"/>
              <a:t>u odnosu na </a:t>
            </a:r>
            <a:r>
              <a:rPr lang="en-US" b="1" smtClean="0"/>
              <a:t>prosečan prirast</a:t>
            </a:r>
          </a:p>
          <a:p>
            <a:pPr eaLnBrk="1" hangingPunct="1"/>
            <a:r>
              <a:rPr lang="en-US" smtClean="0"/>
              <a:t>Prosečan prirast </a:t>
            </a:r>
            <a:r>
              <a:rPr lang="en-US" smtClean="0">
                <a:solidFill>
                  <a:srgbClr val="FF0000"/>
                </a:solidFill>
              </a:rPr>
              <a:t>X 2 </a:t>
            </a:r>
            <a:r>
              <a:rPr lang="en-US" smtClean="0"/>
              <a:t>= maksimalni tempo razvoja</a:t>
            </a:r>
          </a:p>
          <a:p>
            <a:pPr eaLnBrk="1" hangingPunct="1"/>
            <a:r>
              <a:rPr lang="en-US" smtClean="0"/>
              <a:t>Prosečan prirast </a:t>
            </a:r>
            <a:r>
              <a:rPr lang="en-US" smtClean="0">
                <a:solidFill>
                  <a:srgbClr val="00B050"/>
                </a:solidFill>
              </a:rPr>
              <a:t>X 1,5-2 </a:t>
            </a:r>
            <a:r>
              <a:rPr lang="en-US" smtClean="0"/>
              <a:t>= submaksimalni tempo razvoja  </a:t>
            </a:r>
          </a:p>
          <a:p>
            <a:pPr eaLnBrk="1" hangingPunct="1"/>
            <a:r>
              <a:rPr lang="en-US" smtClean="0"/>
              <a:t>Prosečan prirast </a:t>
            </a:r>
            <a:r>
              <a:rPr lang="en-US" smtClean="0">
                <a:solidFill>
                  <a:srgbClr val="0070C0"/>
                </a:solidFill>
              </a:rPr>
              <a:t>X 1,5 i manje </a:t>
            </a:r>
            <a:r>
              <a:rPr lang="en-US" smtClean="0"/>
              <a:t>= umereni tempo razvoja umereni  tempo razvoja</a:t>
            </a:r>
            <a:r>
              <a:rPr lang="ru-RU" smtClean="0"/>
              <a:t> (</a:t>
            </a:r>
            <a:r>
              <a:rPr lang="sr-Latn-CS" smtClean="0"/>
              <a:t>Гужаловский</a:t>
            </a:r>
            <a:r>
              <a:rPr lang="sr-Cyrl-CS" smtClean="0"/>
              <a:t>,</a:t>
            </a:r>
            <a:r>
              <a:rPr lang="sr-Latn-CS" smtClean="0"/>
              <a:t> 1984</a:t>
            </a:r>
            <a:r>
              <a:rPr lang="sr-Cyrl-CS" smtClean="0"/>
              <a:t>)</a:t>
            </a:r>
            <a:r>
              <a:rPr lang="ru-RU" smtClean="0"/>
              <a:t>.</a:t>
            </a: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85800"/>
            <a:ext cx="7772400" cy="5181600"/>
          </a:xfrm>
        </p:spPr>
        <p:txBody>
          <a:bodyPr>
            <a:normAutofit fontScale="85000" lnSpcReduction="20000"/>
          </a:bodyPr>
          <a:lstStyle/>
          <a:p>
            <a:r>
              <a:rPr lang="sr-Latn-RS" sz="3800" dirty="0" smtClean="0">
                <a:solidFill>
                  <a:srgbClr val="FF0000"/>
                </a:solidFill>
              </a:rPr>
              <a:t>NEGATIVNE ČINJENICE SADAŠNJOSTI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chemeClr val="tx1"/>
                </a:solidFill>
              </a:rPr>
              <a:t>Deca: rađanje 1.4 po ženi; 1.7 i 2.1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</a:rPr>
              <a:t> Starost stanovništva: 43 godine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</a:rPr>
              <a:t> Nepravilan raspored stanovništva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</a:rPr>
              <a:t> Samo 7 miliona stanovnika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</a:rPr>
              <a:t> Invalidna lica – oko 17%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</a:rPr>
              <a:t> Oko 400.000 dece sa posebnim potrebama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</a:rPr>
              <a:t> Mnogo dece sa daunovim sindromom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</a:rPr>
              <a:t> Veliki broj deformiteta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</a:rPr>
              <a:t> Loše stanje zdravlja naroda u Srbiji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</a:rPr>
              <a:t> Pogrešan način života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</a:rPr>
              <a:t> ...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2000" smtClean="0"/>
              <a:t>SENZITIVNI PERIODI PO GUŽALOVSKOM (1984)</a:t>
            </a:r>
          </a:p>
        </p:txBody>
      </p:sp>
      <p:graphicFrame>
        <p:nvGraphicFramePr>
          <p:cNvPr id="12334" name="Group 46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229600" cy="374364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MOTORIČKE SPOSOBNOSTI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MUŠKARCI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ŽENE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maksimalna snaga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13-14; 16-17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10-11; 16-17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statička sila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14-15; 16-17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11-12; 14-15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repetitivna snaga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11-12; 15-16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11-12; 12-13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eksplozivna snaga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brzina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7-10; 14-15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7-11; 13-14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izdržljivost, koordinacija, preciznost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stalno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stalno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ravnoteža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9-10; 14-17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8-9; 11-12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gipkost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9-10; 13-16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000" dirty="0" smtClean="0"/>
              <a:t>GODIŠNJI PORAST MOTORIČKIH SPOSOBNOSTI</a:t>
            </a:r>
            <a:br>
              <a:rPr lang="sr-Latn-RS" sz="2000" dirty="0" smtClean="0"/>
            </a:br>
            <a:r>
              <a:rPr lang="sr-Latn-RS" sz="2000" dirty="0" smtClean="0"/>
              <a:t>po Loko, Sikkut, Aula (1994)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597" cy="41093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0464"/>
                <a:gridCol w="793237"/>
                <a:gridCol w="793237"/>
                <a:gridCol w="793237"/>
                <a:gridCol w="793237"/>
                <a:gridCol w="793237"/>
                <a:gridCol w="793237"/>
                <a:gridCol w="793237"/>
                <a:gridCol w="793237"/>
                <a:gridCol w="793237"/>
              </a:tblGrid>
              <a:tr h="748928">
                <a:tc>
                  <a:txBody>
                    <a:bodyPr/>
                    <a:lstStyle/>
                    <a:p>
                      <a:r>
                        <a:rPr lang="sr-Latn-RS" sz="1050" dirty="0" smtClean="0">
                          <a:solidFill>
                            <a:srgbClr val="FF0000"/>
                          </a:solidFill>
                        </a:rPr>
                        <a:t>SPOSOBNOST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50" dirty="0" smtClean="0">
                          <a:solidFill>
                            <a:schemeClr val="tx1"/>
                          </a:solidFill>
                        </a:rPr>
                        <a:t>POL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50" dirty="0" smtClean="0"/>
                        <a:t>10-11 god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50" dirty="0" smtClean="0"/>
                        <a:t>11-12 god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50" dirty="0" smtClean="0"/>
                        <a:t>12-13 god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50" dirty="0" smtClean="0"/>
                        <a:t>13-14 god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50" dirty="0" smtClean="0"/>
                        <a:t>14-15 god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50" dirty="0" smtClean="0"/>
                        <a:t>15-16 god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50" dirty="0" smtClean="0"/>
                        <a:t>16-17 god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50" dirty="0" smtClean="0"/>
                        <a:t>17-18 god</a:t>
                      </a:r>
                      <a:endParaRPr lang="en-US" sz="1050" dirty="0"/>
                    </a:p>
                  </a:txBody>
                  <a:tcPr/>
                </a:tc>
              </a:tr>
              <a:tr h="748928">
                <a:tc>
                  <a:txBody>
                    <a:bodyPr/>
                    <a:lstStyle/>
                    <a:p>
                      <a:r>
                        <a:rPr lang="sr-Latn-RS" sz="1050" dirty="0" smtClean="0"/>
                        <a:t>SILA LEĐNE</a:t>
                      </a:r>
                    </a:p>
                    <a:p>
                      <a:r>
                        <a:rPr lang="sr-Latn-RS" sz="1050" dirty="0" smtClean="0"/>
                        <a:t>MUSKULATURE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50" dirty="0" smtClean="0">
                          <a:solidFill>
                            <a:srgbClr val="0070C0"/>
                          </a:solidFill>
                        </a:rPr>
                        <a:t>DEČACI</a:t>
                      </a:r>
                    </a:p>
                    <a:p>
                      <a:endParaRPr lang="sr-Latn-RS" sz="1050" dirty="0" smtClean="0"/>
                    </a:p>
                    <a:p>
                      <a:endParaRPr lang="sr-Latn-RS" sz="1050" dirty="0" smtClean="0"/>
                    </a:p>
                    <a:p>
                      <a:r>
                        <a:rPr lang="sr-Latn-RS" sz="1050" dirty="0" smtClean="0">
                          <a:solidFill>
                            <a:srgbClr val="7030A0"/>
                          </a:solidFill>
                        </a:rPr>
                        <a:t>DEVOJČICE</a:t>
                      </a:r>
                      <a:endParaRPr lang="en-US" sz="10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-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11.8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4.0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20.5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7.6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19.2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17.5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23.4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12.6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19.9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14.7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16.7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12.9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748928">
                <a:tc>
                  <a:txBody>
                    <a:bodyPr/>
                    <a:lstStyle/>
                    <a:p>
                      <a:r>
                        <a:rPr lang="sr-Latn-RS" sz="1050" dirty="0" smtClean="0"/>
                        <a:t>EKSPLOZIVNA SNAGA DONJIH EKSTREMITETA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50" dirty="0" smtClean="0">
                          <a:solidFill>
                            <a:srgbClr val="0070C0"/>
                          </a:solidFill>
                        </a:rPr>
                        <a:t>DEČACI</a:t>
                      </a:r>
                    </a:p>
                    <a:p>
                      <a:endParaRPr lang="sr-Latn-RS" sz="1050" dirty="0" smtClean="0"/>
                    </a:p>
                    <a:p>
                      <a:endParaRPr lang="sr-Latn-RS" sz="1050" dirty="0" smtClean="0"/>
                    </a:p>
                    <a:p>
                      <a:r>
                        <a:rPr lang="sr-Latn-RS" sz="1050" dirty="0" smtClean="0">
                          <a:solidFill>
                            <a:srgbClr val="7030A0"/>
                          </a:solidFill>
                        </a:rPr>
                        <a:t>DEVOJČICE</a:t>
                      </a:r>
                      <a:endParaRPr lang="en-US" sz="10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-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28.5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6.8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53.4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14.0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2.3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18.8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8.7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18.9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4.2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16.7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2.3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13.0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0.6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11.8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74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50" dirty="0" smtClean="0"/>
                        <a:t>EKSPLOZIVNA SNAGA GORNJIH EKSTREMITETA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50" dirty="0" smtClean="0">
                          <a:solidFill>
                            <a:srgbClr val="0070C0"/>
                          </a:solidFill>
                        </a:rPr>
                        <a:t>DEČACI</a:t>
                      </a:r>
                    </a:p>
                    <a:p>
                      <a:endParaRPr lang="sr-Latn-RS" sz="1050" dirty="0" smtClean="0"/>
                    </a:p>
                    <a:p>
                      <a:endParaRPr lang="sr-Latn-RS" sz="1050" dirty="0" smtClean="0"/>
                    </a:p>
                    <a:p>
                      <a:r>
                        <a:rPr lang="sr-Latn-RS" sz="1050" dirty="0" smtClean="0">
                          <a:solidFill>
                            <a:srgbClr val="7030A0"/>
                          </a:solidFill>
                        </a:rPr>
                        <a:t>DEVOJČICE</a:t>
                      </a:r>
                      <a:endParaRPr lang="en-US" sz="10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-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19.3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8.1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20.5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11.9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26.0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17.9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9.7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18.5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7.3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16.6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15.0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16.5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12.0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10.5</a:t>
                      </a:r>
                      <a:endParaRPr lang="en-US" sz="1200" dirty="0"/>
                    </a:p>
                  </a:txBody>
                  <a:tcPr/>
                </a:tc>
              </a:tr>
              <a:tr h="748928">
                <a:tc>
                  <a:txBody>
                    <a:bodyPr/>
                    <a:lstStyle/>
                    <a:p>
                      <a:r>
                        <a:rPr lang="sr-Latn-RS" sz="1050" dirty="0" smtClean="0"/>
                        <a:t>BRZINA TRČANJA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50" dirty="0" smtClean="0">
                          <a:solidFill>
                            <a:srgbClr val="0070C0"/>
                          </a:solidFill>
                        </a:rPr>
                        <a:t>DEČACI</a:t>
                      </a:r>
                    </a:p>
                    <a:p>
                      <a:endParaRPr lang="sr-Latn-RS" sz="1050" dirty="0" smtClean="0"/>
                    </a:p>
                    <a:p>
                      <a:endParaRPr lang="sr-Latn-RS" sz="1050" dirty="0" smtClean="0"/>
                    </a:p>
                    <a:p>
                      <a:r>
                        <a:rPr lang="sr-Latn-RS" sz="1050" dirty="0" smtClean="0">
                          <a:solidFill>
                            <a:srgbClr val="7030A0"/>
                          </a:solidFill>
                        </a:rPr>
                        <a:t>DEVOJČICE</a:t>
                      </a:r>
                      <a:endParaRPr lang="en-US" sz="10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-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50.0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0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25.0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20.0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25.0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20.0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20.0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20.0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20.0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O</a:t>
                      </a:r>
                    </a:p>
                    <a:p>
                      <a:endParaRPr lang="sr-Latn-RS" sz="1200" dirty="0" smtClean="0"/>
                    </a:p>
                    <a:p>
                      <a:endParaRPr lang="sr-Latn-RS" sz="1200" dirty="0" smtClean="0"/>
                    </a:p>
                    <a:p>
                      <a:r>
                        <a:rPr lang="sr-Latn-R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2000" smtClean="0"/>
              <a:t>SENZITIVNI PERIODI PO DRABIK-u (1996)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509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MOTORIČKE SPOSOBNOSTI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MUŠKARCI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ŽENE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ravnoteža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9-10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adekvatnost izbora pokreta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8-13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8-13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kinestetički osećaj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6-7;</a:t>
                      </a:r>
                      <a:r>
                        <a:rPr lang="sr-Latn-RS" baseline="0" dirty="0" smtClean="0"/>
                        <a:t> 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6-7; 10-11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reaktibilnost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8-10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8-10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osećaj za ritam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7-9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orijentacija u prostoru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12-14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12-14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sinhronizacija</a:t>
                      </a:r>
                      <a:r>
                        <a:rPr lang="sr-Latn-RS" baseline="0" dirty="0" smtClean="0"/>
                        <a:t> pokreta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6-8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6-8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koordinacija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7-14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7-14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izdržljivost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8-13; 15-16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12-14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brzina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7-9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7-11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relativna sanga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13-14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sr-Latn-RS" dirty="0" smtClean="0"/>
                        <a:t>tatička</a:t>
                      </a:r>
                      <a:r>
                        <a:rPr lang="sr-Latn-RS" baseline="0" dirty="0" smtClean="0"/>
                        <a:t> snaga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12-15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2000" smtClean="0"/>
              <a:t>SENZITIVNI PERIODI PO BIJELIĆ &amp; SIMOVIĆ (2005)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750" y="1341438"/>
          <a:ext cx="8043430" cy="48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90"/>
                <a:gridCol w="490696"/>
                <a:gridCol w="490696"/>
                <a:gridCol w="490696"/>
                <a:gridCol w="490696"/>
                <a:gridCol w="490696"/>
                <a:gridCol w="490696"/>
                <a:gridCol w="490696"/>
                <a:gridCol w="490696"/>
                <a:gridCol w="490696"/>
                <a:gridCol w="490696"/>
                <a:gridCol w="490696"/>
                <a:gridCol w="490696"/>
                <a:gridCol w="490696"/>
                <a:gridCol w="490696"/>
                <a:gridCol w="490696"/>
              </a:tblGrid>
              <a:tr h="376440"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Sposobn.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6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7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10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11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14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15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16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17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18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19</a:t>
                      </a:r>
                      <a:endParaRPr lang="en-US" sz="900" dirty="0"/>
                    </a:p>
                  </a:txBody>
                  <a:tcPr/>
                </a:tc>
              </a:tr>
              <a:tr h="3764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</a:t>
                      </a:r>
                      <a:r>
                        <a:rPr lang="sr-Latn-RS" sz="900" dirty="0" smtClean="0"/>
                        <a:t>avnotež.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3764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</a:t>
                      </a:r>
                      <a:r>
                        <a:rPr lang="sr-Latn-RS" sz="900" dirty="0" smtClean="0"/>
                        <a:t>gilnost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3764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</a:t>
                      </a:r>
                      <a:r>
                        <a:rPr lang="sr-Latn-RS" sz="900" dirty="0" smtClean="0"/>
                        <a:t>oordin.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3764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</a:t>
                      </a:r>
                      <a:r>
                        <a:rPr lang="sr-Latn-RS" sz="900" dirty="0" smtClean="0"/>
                        <a:t>eakcija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3764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</a:t>
                      </a:r>
                      <a:r>
                        <a:rPr lang="sr-Latn-RS" sz="900" dirty="0" smtClean="0"/>
                        <a:t>itam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3764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</a:t>
                      </a:r>
                      <a:r>
                        <a:rPr lang="sr-Latn-RS" sz="900" dirty="0" smtClean="0"/>
                        <a:t>rostorna</a:t>
                      </a:r>
                    </a:p>
                    <a:p>
                      <a:r>
                        <a:rPr lang="sr-Latn-RS" sz="900" dirty="0" smtClean="0"/>
                        <a:t>orijentac.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3764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</a:t>
                      </a:r>
                      <a:r>
                        <a:rPr lang="sr-Latn-RS" sz="900" dirty="0" smtClean="0"/>
                        <a:t>čenje veština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</a:tr>
              <a:tr h="3764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</a:t>
                      </a:r>
                      <a:r>
                        <a:rPr lang="sr-Latn-RS" sz="900" dirty="0" smtClean="0"/>
                        <a:t>pravlj. </a:t>
                      </a:r>
                      <a:r>
                        <a:rPr lang="en-US" sz="900" dirty="0" err="1" smtClean="0"/>
                        <a:t>kretanj</a:t>
                      </a:r>
                      <a:r>
                        <a:rPr lang="sr-Latn-RS" sz="900" dirty="0" smtClean="0"/>
                        <a:t>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</a:tr>
              <a:tr h="3764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</a:t>
                      </a:r>
                      <a:r>
                        <a:rPr lang="sr-Latn-RS" sz="900" dirty="0" smtClean="0"/>
                        <a:t>rzina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376440"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Snaga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</a:tr>
              <a:tr h="376440"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Izdržljiv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</a:tr>
              <a:tr h="3764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</a:t>
                      </a:r>
                      <a:r>
                        <a:rPr lang="sr-Latn-RS" sz="900" dirty="0" smtClean="0"/>
                        <a:t>laksibiln.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900" dirty="0" smtClean="0"/>
                        <a:t>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>
                <a:solidFill>
                  <a:srgbClr val="FF0000"/>
                </a:solidFill>
              </a:rPr>
              <a:t>Brzina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 dirty="0" smtClean="0"/>
              <a:t>    je kompleksna motorička sposobnost čoveka. Heterogeni karakter brzine zahteva i diferencirani pristup njenom izučavanju. </a:t>
            </a:r>
            <a:r>
              <a:rPr lang="sr-Latn-CS" b="1" dirty="0" smtClean="0"/>
              <a:t>Elementi</a:t>
            </a:r>
            <a:r>
              <a:rPr lang="sr-Latn-CS" dirty="0" smtClean="0"/>
              <a:t> </a:t>
            </a:r>
            <a:r>
              <a:rPr lang="sr-Latn-CS" b="1" dirty="0" smtClean="0"/>
              <a:t>brzine</a:t>
            </a:r>
            <a:r>
              <a:rPr lang="sr-Latn-CS" dirty="0" smtClean="0"/>
              <a:t>:</a:t>
            </a:r>
          </a:p>
          <a:p>
            <a:pPr eaLnBrk="1" hangingPunct="1"/>
            <a:r>
              <a:rPr lang="sr-Latn-CS" sz="2400" dirty="0" smtClean="0"/>
              <a:t>brzina reagovanja,</a:t>
            </a:r>
          </a:p>
          <a:p>
            <a:pPr eaLnBrk="1" hangingPunct="1"/>
            <a:r>
              <a:rPr lang="sr-Latn-CS" sz="2400" dirty="0" smtClean="0"/>
              <a:t>brzina pojedinačnog pokreta,</a:t>
            </a:r>
          </a:p>
          <a:p>
            <a:pPr eaLnBrk="1" hangingPunct="1"/>
            <a:r>
              <a:rPr lang="sr-Latn-CS" sz="2400" dirty="0" smtClean="0"/>
              <a:t>frekvencija pokreta,</a:t>
            </a:r>
          </a:p>
          <a:p>
            <a:pPr eaLnBrk="1" hangingPunct="1"/>
            <a:r>
              <a:rPr lang="sr-Latn-CS" sz="2400" dirty="0" smtClean="0"/>
              <a:t>sposobnost ubrzanja i</a:t>
            </a:r>
          </a:p>
          <a:p>
            <a:pPr eaLnBrk="1" hangingPunct="1"/>
            <a:r>
              <a:rPr lang="sr-Latn-CS" sz="2400" dirty="0" smtClean="0"/>
              <a:t>maksimalna (lokomotorna) brzina.</a:t>
            </a:r>
          </a:p>
          <a:p>
            <a:pPr eaLnBrk="1" hangingPunct="1"/>
            <a:r>
              <a:rPr lang="sr-Latn-CS" dirty="0" smtClean="0"/>
              <a:t>Razvoj ovih elemenata ne teče paralelno.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rgbClr val="FF0000"/>
                </a:solidFill>
              </a:rPr>
              <a:t>Brzina reagovanja i frekvencija pokreta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 sz="3600" smtClean="0"/>
              <a:t>   su sposobnosti koje se razvijaju veoma rano, već u predškolskom uzrastu, a veoma dinamično u periodu </a:t>
            </a:r>
            <a:r>
              <a:rPr lang="sr-Latn-CS" sz="3600" b="1" smtClean="0"/>
              <a:t>od 7 do 11/12 godina</a:t>
            </a:r>
            <a:r>
              <a:rPr lang="sr-Latn-CS" sz="3600" smtClean="0"/>
              <a:t>. </a:t>
            </a:r>
            <a:endParaRPr lang="en-US" sz="360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FF0000"/>
                </a:solidFill>
              </a:rPr>
              <a:t>Brzina reakcije 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dirty="0" smtClean="0"/>
              <a:t>Može biti prosta i složena.</a:t>
            </a:r>
          </a:p>
          <a:p>
            <a:pPr eaLnBrk="1" hangingPunct="1"/>
            <a:r>
              <a:rPr lang="sr-Latn-CS" b="1" i="1" dirty="0" smtClean="0">
                <a:solidFill>
                  <a:schemeClr val="tx2"/>
                </a:solidFill>
              </a:rPr>
              <a:t>Prosta reakcija</a:t>
            </a:r>
            <a:r>
              <a:rPr lang="sr-Latn-CS" b="1" dirty="0" smtClean="0">
                <a:solidFill>
                  <a:schemeClr val="tx2"/>
                </a:solidFill>
              </a:rPr>
              <a:t> </a:t>
            </a:r>
            <a:r>
              <a:rPr lang="sr-Latn-CS" dirty="0" smtClean="0"/>
              <a:t>je reakcija unapred određenim pokretom na određeni signal. Signal može biti:</a:t>
            </a:r>
            <a:endParaRPr lang="en-US" dirty="0" smtClean="0"/>
          </a:p>
          <a:p>
            <a:pPr eaLnBrk="1" hangingPunct="1"/>
            <a:r>
              <a:rPr lang="sr-Latn-CS" dirty="0" smtClean="0"/>
              <a:t>a) vizuelni (lopta, pokret...),</a:t>
            </a:r>
            <a:endParaRPr lang="en-US" dirty="0" smtClean="0"/>
          </a:p>
          <a:p>
            <a:pPr eaLnBrk="1" hangingPunct="1"/>
            <a:r>
              <a:rPr lang="sr-Latn-CS" dirty="0" smtClean="0"/>
              <a:t>b) zvučni (glas, pištaljka, pljesak rukama...) i</a:t>
            </a:r>
            <a:endParaRPr lang="en-US" dirty="0" smtClean="0"/>
          </a:p>
          <a:p>
            <a:pPr eaLnBrk="1" hangingPunct="1"/>
            <a:r>
              <a:rPr lang="sr-Latn-CS" dirty="0" smtClean="0"/>
              <a:t>c) taktilni (dodir rukom, nogom, telom, loptom...).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/>
            <a:r>
              <a:rPr lang="sr-Latn-CS" b="1" i="1" dirty="0" smtClean="0">
                <a:solidFill>
                  <a:schemeClr val="tx2"/>
                </a:solidFill>
              </a:rPr>
              <a:t>Složena</a:t>
            </a:r>
            <a:r>
              <a:rPr lang="sr-Latn-CS" b="1" u="sng" dirty="0" smtClean="0">
                <a:solidFill>
                  <a:schemeClr val="tx2"/>
                </a:solidFill>
              </a:rPr>
              <a:t> </a:t>
            </a:r>
            <a:r>
              <a:rPr lang="sr-Latn-CS" b="1" i="1" dirty="0" smtClean="0">
                <a:solidFill>
                  <a:schemeClr val="tx2"/>
                </a:solidFill>
              </a:rPr>
              <a:t>reakcija</a:t>
            </a:r>
            <a:r>
              <a:rPr lang="sr-Latn-CS" b="1" dirty="0" smtClean="0">
                <a:solidFill>
                  <a:schemeClr val="tx2"/>
                </a:solidFill>
              </a:rPr>
              <a:t> </a:t>
            </a:r>
            <a:r>
              <a:rPr lang="sr-Latn-CS" dirty="0" smtClean="0"/>
              <a:t>je reakcija izbora između više signala ili reakcija na pokretni predmet, kao i reakcija na unapred nepoznat signal.</a:t>
            </a:r>
          </a:p>
          <a:p>
            <a:pPr eaLnBrk="1" hangingPunct="1"/>
            <a:r>
              <a:rPr lang="sr-Latn-CS" dirty="0" smtClean="0"/>
              <a:t>Ona zavisi od brzine proste reakcije, od kretnog iskustva, kao i od sposobnosti da se odabere najpovoljnija reakcija.</a:t>
            </a:r>
          </a:p>
          <a:p>
            <a:pPr eaLnBrk="1" hangingPunct="1"/>
            <a:r>
              <a:rPr lang="sr-Latn-CS" dirty="0" smtClean="0"/>
              <a:t>Složene reakcije su karakteristične za sportske igre, borilačke sportske grane i njih treba posebno razvijati.</a:t>
            </a:r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FF0000"/>
                </a:solidFill>
              </a:rPr>
              <a:t>Frekvencija pokreta 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 smtClean="0"/>
              <a:t>Određena je:</a:t>
            </a:r>
            <a:endParaRPr lang="en-US" smtClean="0"/>
          </a:p>
          <a:p>
            <a:pPr eaLnBrk="1" hangingPunct="1"/>
            <a:r>
              <a:rPr lang="sr-Latn-CS" smtClean="0"/>
              <a:t>a) brzinom reagovanja na nervni nadražaj,</a:t>
            </a:r>
            <a:endParaRPr lang="en-US" smtClean="0"/>
          </a:p>
          <a:p>
            <a:pPr eaLnBrk="1" hangingPunct="1"/>
            <a:r>
              <a:rPr lang="sr-Latn-CS" smtClean="0"/>
              <a:t>b) brzinom opuštanja posle kontrakcije i</a:t>
            </a:r>
            <a:endParaRPr lang="en-US" smtClean="0"/>
          </a:p>
          <a:p>
            <a:pPr eaLnBrk="1" hangingPunct="1"/>
            <a:r>
              <a:rPr lang="sr-Latn-CS" smtClean="0"/>
              <a:t>c) stanjem mišića antagonista.</a:t>
            </a:r>
          </a:p>
          <a:p>
            <a:pPr eaLnBrk="1" hangingPunct="1">
              <a:buFont typeface="Arial" charset="0"/>
              <a:buNone/>
            </a:pPr>
            <a:r>
              <a:rPr lang="sr-Latn-CS" smtClean="0"/>
              <a:t>Najbolje se razvija </a:t>
            </a:r>
            <a:r>
              <a:rPr lang="sr-Latn-CS" b="1" smtClean="0"/>
              <a:t>do 12 godine.</a:t>
            </a:r>
            <a:endParaRPr lang="en-US" b="1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rgbClr val="FF0000"/>
                </a:solidFill>
              </a:rPr>
              <a:t>Brzina pojedinačnog pokreta, sposobnost ubrzanja i maksimalna brzina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 smtClean="0"/>
              <a:t>   Treba ih rano razvijati, jer su iste pretpostavke za njihov razvoj. Ipak, njihov senzitivni period započinje kasnije i kasnije se završava zbog povezanosti ovih sposobnosti sa eksplozivnom snagom.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0"/>
          </a:xfrm>
        </p:spPr>
        <p:txBody>
          <a:bodyPr/>
          <a:lstStyle/>
          <a:p>
            <a:r>
              <a:rPr lang="en-US" sz="5400" smtClean="0"/>
              <a:t>KAKO TEČE MOTORIČKI RAZVOJ MLADIH?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FF0000"/>
                </a:solidFill>
              </a:rPr>
              <a:t>Brzina pojedinačnog pokreta 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Zavisi od snage i uslova u kojima se vežba izvodi.</a:t>
            </a:r>
          </a:p>
          <a:p>
            <a:pPr eaLnBrk="1" hangingPunct="1"/>
            <a:r>
              <a:rPr lang="sr-Latn-CS" smtClean="0"/>
              <a:t>Uslovi moraju omogućavati maksimalnu brzinu izvođenja vežbe.</a:t>
            </a:r>
          </a:p>
          <a:p>
            <a:pPr eaLnBrk="1" hangingPunct="1"/>
            <a:r>
              <a:rPr lang="sr-Latn-CS" smtClean="0"/>
              <a:t>Senzitivni period je od 7 do 15 godine, a kritični od </a:t>
            </a:r>
            <a:r>
              <a:rPr lang="sr-Latn-CS" b="1" smtClean="0"/>
              <a:t>11 do 15 godine</a:t>
            </a:r>
            <a:r>
              <a:rPr lang="sr-Latn-CS" smtClean="0"/>
              <a:t>.</a:t>
            </a:r>
            <a:endParaRPr 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FF0000"/>
                </a:solidFill>
              </a:rPr>
              <a:t>Sposobnost ubrzanja 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eaLnBrk="1" hangingPunct="1"/>
            <a:r>
              <a:rPr lang="sr-Latn-CS" smtClean="0"/>
              <a:t>je osnovna brzinska sposobnost za budućeg sportistu, jer on mora biti veoma brz na malom prostoru uz ometanje protivnika.</a:t>
            </a:r>
          </a:p>
          <a:p>
            <a:pPr eaLnBrk="1" hangingPunct="1"/>
            <a:r>
              <a:rPr lang="sr-Latn-CS" smtClean="0"/>
              <a:t>Naročito je važno da može iz stanja mirovanja ili laganog kretanja naglo promeniti ritam i brzo krenuti (npr. sa loptom ili bez nje).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FF0000"/>
                </a:solidFill>
              </a:rPr>
              <a:t>Sposobnost ubrzanja 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Ova sposobnost u velikoj meri zavisi od snage i treba je brižljivo razvijati naročito u senzitivnim periodima razvoja brzine i eksplozivne snage </a:t>
            </a:r>
            <a:r>
              <a:rPr lang="sr-Latn-CS" b="1" smtClean="0"/>
              <a:t>od 11. do 15. godine</a:t>
            </a:r>
            <a:r>
              <a:rPr lang="sr-Latn-CS" smtClean="0"/>
              <a:t>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FF0000"/>
                </a:solidFill>
              </a:rPr>
              <a:t>Maksimalna brzina 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dirty="0" smtClean="0"/>
              <a:t>Razvija se do </a:t>
            </a:r>
            <a:r>
              <a:rPr lang="sr-Latn-CS" b="1" dirty="0" smtClean="0"/>
              <a:t>16-18./19. godine</a:t>
            </a:r>
            <a:r>
              <a:rPr lang="sr-Latn-CS" dirty="0" smtClean="0"/>
              <a:t>, a kritična faza je između </a:t>
            </a:r>
            <a:r>
              <a:rPr lang="sr-Latn-CS" b="1" dirty="0" smtClean="0"/>
              <a:t>11. i 15. godine</a:t>
            </a:r>
            <a:r>
              <a:rPr lang="sr-Latn-CS" dirty="0" smtClean="0"/>
              <a:t>.</a:t>
            </a:r>
            <a:endParaRPr lang="sr-Latn-CS" i="1" dirty="0" smtClean="0"/>
          </a:p>
          <a:p>
            <a:pPr eaLnBrk="1" hangingPunct="1"/>
            <a:r>
              <a:rPr lang="sr-Latn-CS" dirty="0" smtClean="0"/>
              <a:t>Do 12. godine ona se povećava na račun brzine pokreta, a u uzrastu od 12-14. godine na račun rasta tela, eksplozivne snage i povećanja snage mišića. U uzrastu od 16-18. godine maksimalna brzina se povećava uglavnom zahvaljujući eksplozivnoj snazi.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3276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 dirty="0" smtClean="0"/>
              <a:t>   Osim navedenih elemenata brzine u vežbanju mladih treba razvijati i njene složenije oblike: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sr-Latn-CS" dirty="0" smtClean="0"/>
              <a:t>	</a:t>
            </a:r>
            <a:r>
              <a:rPr lang="sr-Latn-CS" b="1" dirty="0" smtClean="0">
                <a:solidFill>
                  <a:schemeClr val="accent1"/>
                </a:solidFill>
              </a:rPr>
              <a:t>1) brzinu promene pravca kretanja,</a:t>
            </a:r>
            <a:endParaRPr lang="en-US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sr-Latn-CS" b="1" dirty="0" smtClean="0">
                <a:solidFill>
                  <a:schemeClr val="accent1"/>
                </a:solidFill>
              </a:rPr>
              <a:t>	2) brzinu u "slalom" kretanju,</a:t>
            </a:r>
            <a:endParaRPr lang="en-US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sr-Latn-CS" b="1" dirty="0" smtClean="0">
                <a:solidFill>
                  <a:schemeClr val="accent1"/>
                </a:solidFill>
              </a:rPr>
              <a:t>	3) brzinu izvođenja tehničkih elemenata i kombinacija i</a:t>
            </a:r>
            <a:endParaRPr lang="en-US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sr-Latn-CS" b="1" dirty="0" smtClean="0">
                <a:solidFill>
                  <a:schemeClr val="accent1"/>
                </a:solidFill>
              </a:rPr>
              <a:t>	4) brzinu prelaska sa jednog na drugo vežbanje.</a:t>
            </a:r>
            <a:endParaRPr lang="en-US" b="1" dirty="0" smtClean="0">
              <a:solidFill>
                <a:schemeClr val="accent1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>
                <a:solidFill>
                  <a:srgbClr val="FF0000"/>
                </a:solidFill>
              </a:rPr>
              <a:t>Gipkost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je sposobnost izvođenja pokreta velike amplitude i može biti  pasivna i aktivna.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Veoma rano, već od prvih godina života, pogodno je usavršavati </a:t>
            </a:r>
            <a:r>
              <a:rPr lang="sr-Latn-CS" b="1" dirty="0" smtClean="0">
                <a:solidFill>
                  <a:schemeClr val="tx2"/>
                </a:solidFill>
              </a:rPr>
              <a:t>pasivnu gipkost</a:t>
            </a:r>
            <a:r>
              <a:rPr lang="sr-Latn-C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Senzitivni period razvoja ove sposobnosti traje do početka puberteta. Uslovi za razvoj pasivne gipkosti u mlađem uzrastu veoma su dobri, jer svi faktori koji ograničavaju gipkost (dužina i elastičnost mišića i njihova masa, fascije i tetive, skelet i veze u zglobovima itd.) u ovom periodu lako se prilagođavaju, mnogo lakše nego u narednom periodu razvoja.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/>
            <a:r>
              <a:rPr lang="sr-Latn-CS" dirty="0" smtClean="0"/>
              <a:t>Senzitivni period razvoja </a:t>
            </a:r>
            <a:r>
              <a:rPr lang="sr-Latn-CS" b="1" dirty="0" smtClean="0">
                <a:solidFill>
                  <a:schemeClr val="tx2"/>
                </a:solidFill>
              </a:rPr>
              <a:t>aktivne</a:t>
            </a:r>
            <a:r>
              <a:rPr lang="sr-Latn-CS" b="1" i="1" dirty="0" smtClean="0">
                <a:solidFill>
                  <a:schemeClr val="tx2"/>
                </a:solidFill>
              </a:rPr>
              <a:t> gipkosti</a:t>
            </a:r>
            <a:r>
              <a:rPr lang="sr-Latn-CS" b="1" dirty="0" smtClean="0">
                <a:solidFill>
                  <a:schemeClr val="tx2"/>
                </a:solidFill>
              </a:rPr>
              <a:t>  </a:t>
            </a:r>
            <a:r>
              <a:rPr lang="sr-Latn-CS" dirty="0" smtClean="0"/>
              <a:t>javlja se kasnije, jer se ona ispoljava pod neposrednim uticajem aktuelnih mišića u konkretnom pokretu, što znači da zavisi od nivoa snage. Najpogodniji period razvoja aktivne gipkosti, prema dosadašnjim istraživanjima je između </a:t>
            </a:r>
            <a:r>
              <a:rPr lang="sr-Latn-CS" b="1" dirty="0" smtClean="0"/>
              <a:t>8 i 12/13 godina</a:t>
            </a:r>
            <a:r>
              <a:rPr lang="sr-Latn-CS" dirty="0" smtClean="0"/>
              <a:t>. Kao kritičnu fazu u okviru ovog perioda treba izdvojiti uzrast </a:t>
            </a:r>
            <a:r>
              <a:rPr lang="sr-Latn-CS" b="1" dirty="0" smtClean="0"/>
              <a:t>9-11</a:t>
            </a:r>
            <a:r>
              <a:rPr lang="sr-Latn-CS" dirty="0" smtClean="0"/>
              <a:t>. godina.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/>
            <a:r>
              <a:rPr lang="sr-Latn-CS" smtClean="0"/>
              <a:t>Međutim, mnogi autori smatraju da je i period između </a:t>
            </a:r>
            <a:r>
              <a:rPr lang="sr-Latn-CS" b="1" smtClean="0"/>
              <a:t>12. i 16. godine </a:t>
            </a:r>
            <a:r>
              <a:rPr lang="sr-Latn-CS" smtClean="0"/>
              <a:t>takođe pogodan za razvoj gipkosti, a kritične faze su u uzrastima </a:t>
            </a:r>
            <a:r>
              <a:rPr lang="sr-Latn-CS" b="1" smtClean="0"/>
              <a:t>13-14 godina i 15 i 16 godina</a:t>
            </a:r>
            <a:r>
              <a:rPr lang="sr-Latn-CS" smtClean="0"/>
              <a:t>.</a:t>
            </a:r>
          </a:p>
          <a:p>
            <a:pPr eaLnBrk="1" hangingPunct="1"/>
            <a:r>
              <a:rPr lang="sr-Latn-CS" smtClean="0"/>
              <a:t>Budući da je gipkost nezavisna sposobnost u odnosu na ostale motoričke sposobnosti, najverovatnije da je ispravno raditi na njenom razvoju i održavanju </a:t>
            </a:r>
            <a:r>
              <a:rPr lang="sr-Latn-CS" smtClean="0">
                <a:solidFill>
                  <a:srgbClr val="FF0000"/>
                </a:solidFill>
              </a:rPr>
              <a:t>uvek i po malo</a:t>
            </a:r>
            <a:r>
              <a:rPr lang="sr-Latn-CS" smtClean="0"/>
              <a:t>.</a:t>
            </a:r>
            <a:endParaRPr lang="en-US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>
                <a:solidFill>
                  <a:srgbClr val="FF0000"/>
                </a:solidFill>
              </a:rPr>
              <a:t>Koordinacione sposobnosti</a:t>
            </a:r>
            <a:r>
              <a:rPr lang="sr-Latn-CS" smtClean="0">
                <a:solidFill>
                  <a:srgbClr val="FF0000"/>
                </a:solidFill>
              </a:rPr>
              <a:t> 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    obuhvataju </a:t>
            </a:r>
            <a:r>
              <a:rPr lang="sr-Latn-CS" b="1" dirty="0" smtClean="0">
                <a:solidFill>
                  <a:schemeClr val="tx2"/>
                </a:solidFill>
              </a:rPr>
              <a:t>spretnost, okretnost, ravnotežu i preciznost</a:t>
            </a:r>
            <a:r>
              <a:rPr lang="sr-Latn-CS" dirty="0" smtClean="0"/>
              <a:t>; sposobnosti koje u velikoj meri zavise od CNS. One se ispoljavaju kao složene sposobnosti i to kao: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    	a) sposobnost organizovanja veštog kretanja (naročito novog) racionalno, pravilno i optimalno brzo,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    	b) sposobnost "prebacivanja" sa jednog vežbanja na drugo 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    	c) sposobnost za improvizaciju i kombinaciju u toku kretanja.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Istraživanja su saglasna da se senzitivni period nalazi između </a:t>
            </a:r>
            <a:r>
              <a:rPr lang="sr-Latn-CS" b="1" dirty="0" smtClean="0"/>
              <a:t>7. i 12. godine </a:t>
            </a:r>
            <a:r>
              <a:rPr lang="sr-Latn-CS" dirty="0" smtClean="0"/>
              <a:t>starosti. Veoma je interesantno mišljenje nekih autora da se javlja i </a:t>
            </a:r>
            <a:r>
              <a:rPr lang="sr-Latn-CS" dirty="0" smtClean="0">
                <a:solidFill>
                  <a:srgbClr val="FF0000"/>
                </a:solidFill>
              </a:rPr>
              <a:t>drugi senzitivni period posle 15. godine</a:t>
            </a:r>
            <a:r>
              <a:rPr lang="sr-Latn-CS" dirty="0" smtClean="0"/>
              <a:t>. Oni je zasnivaju na saznanjima stečenim na osnovu iskustva u praćenju razvoja mladih sportista. Drugi senzitivni period, za razliku od prvog, može i da se ne javi.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>
                <a:solidFill>
                  <a:srgbClr val="FF0000"/>
                </a:solidFill>
              </a:rPr>
              <a:t>Uslov da on nastupi je da se prvi period iskoristio za stimulaciju razvoja koordinacionih sposobnosti!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TEMELJ ZDRAVOG ŽIVOTA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5400" smtClean="0">
                <a:solidFill>
                  <a:srgbClr val="FF0000"/>
                </a:solidFill>
              </a:rPr>
              <a:t>RAD</a:t>
            </a:r>
          </a:p>
          <a:p>
            <a:pPr>
              <a:buFont typeface="Arial" charset="0"/>
              <a:buNone/>
            </a:pPr>
            <a:endParaRPr lang="en-US" sz="5400" smtClean="0"/>
          </a:p>
          <a:p>
            <a:pPr>
              <a:buFont typeface="Arial" charset="0"/>
              <a:buNone/>
            </a:pPr>
            <a:endParaRPr lang="en-US" sz="5400" smtClean="0"/>
          </a:p>
        </p:txBody>
      </p:sp>
      <p:pic>
        <p:nvPicPr>
          <p:cNvPr id="6148" name="Picture 2" descr="C:\Users\Vladimir\Desktop\starij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205038"/>
            <a:ext cx="5341937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/>
            <a:r>
              <a:rPr lang="en-US" dirty="0" err="1" smtClean="0"/>
              <a:t>Senzitivni</a:t>
            </a:r>
            <a:r>
              <a:rPr lang="en-US" dirty="0" smtClean="0"/>
              <a:t> period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ru-RU" b="1" dirty="0" smtClean="0"/>
              <a:t> </a:t>
            </a:r>
            <a:r>
              <a:rPr lang="en-US" b="1" dirty="0" err="1" smtClean="0"/>
              <a:t>orijentacije</a:t>
            </a:r>
            <a:r>
              <a:rPr lang="en-US" b="1" dirty="0" smtClean="0"/>
              <a:t> u </a:t>
            </a:r>
            <a:r>
              <a:rPr lang="en-US" b="1" dirty="0" err="1" smtClean="0"/>
              <a:t>prostoru</a:t>
            </a:r>
            <a:r>
              <a:rPr lang="ru-RU" dirty="0" smtClean="0"/>
              <a:t> </a:t>
            </a:r>
            <a:r>
              <a:rPr lang="en-US" dirty="0" err="1" smtClean="0"/>
              <a:t>obuhvata</a:t>
            </a:r>
            <a:r>
              <a:rPr lang="en-US" dirty="0" smtClean="0"/>
              <a:t> </a:t>
            </a:r>
            <a:r>
              <a:rPr lang="en-US" dirty="0" err="1" smtClean="0"/>
              <a:t>uzrast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ru-RU" dirty="0" smtClean="0"/>
              <a:t> 6. </a:t>
            </a:r>
            <a:r>
              <a:rPr lang="en-US" dirty="0" smtClean="0"/>
              <a:t>do</a:t>
            </a:r>
            <a:r>
              <a:rPr lang="ru-RU" dirty="0" smtClean="0"/>
              <a:t> 17. </a:t>
            </a:r>
            <a:r>
              <a:rPr lang="en-US" dirty="0" err="1" smtClean="0"/>
              <a:t>godine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intenzivni</a:t>
            </a:r>
            <a:r>
              <a:rPr lang="en-US" dirty="0" smtClean="0"/>
              <a:t> period </a:t>
            </a:r>
            <a:r>
              <a:rPr lang="en-US" dirty="0" err="1" smtClean="0"/>
              <a:t>razvoja</a:t>
            </a:r>
            <a:r>
              <a:rPr lang="en-US" dirty="0" smtClean="0"/>
              <a:t> </a:t>
            </a:r>
            <a:r>
              <a:rPr lang="sr-Latn-RS" dirty="0" smtClean="0"/>
              <a:t>orijentacije </a:t>
            </a:r>
            <a:r>
              <a:rPr lang="en-US" dirty="0" smtClean="0"/>
              <a:t>u </a:t>
            </a:r>
            <a:r>
              <a:rPr lang="en-US" dirty="0" err="1" smtClean="0"/>
              <a:t>prostoru</a:t>
            </a:r>
            <a:r>
              <a:rPr lang="ru-RU" dirty="0" smtClean="0"/>
              <a:t> </a:t>
            </a:r>
            <a:r>
              <a:rPr lang="en-US" dirty="0" err="1" smtClean="0"/>
              <a:t>od</a:t>
            </a:r>
            <a:r>
              <a:rPr lang="ru-RU" dirty="0" smtClean="0"/>
              <a:t> 12. </a:t>
            </a:r>
            <a:r>
              <a:rPr lang="en-US" dirty="0" smtClean="0"/>
              <a:t>do</a:t>
            </a:r>
            <a:r>
              <a:rPr lang="ru-RU" dirty="0" smtClean="0"/>
              <a:t> 17. </a:t>
            </a:r>
            <a:r>
              <a:rPr lang="en-US" dirty="0" err="1" smtClean="0"/>
              <a:t>godine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Senzitivni</a:t>
            </a:r>
            <a:r>
              <a:rPr lang="en-US" dirty="0" smtClean="0"/>
              <a:t> period </a:t>
            </a:r>
            <a:r>
              <a:rPr lang="en-US" dirty="0" err="1" smtClean="0"/>
              <a:t>razvoja</a:t>
            </a:r>
            <a:r>
              <a:rPr lang="en-US" dirty="0" smtClean="0"/>
              <a:t> </a:t>
            </a:r>
            <a:r>
              <a:rPr lang="en-US" b="1" dirty="0" err="1" smtClean="0"/>
              <a:t>ritmičkog</a:t>
            </a:r>
            <a:r>
              <a:rPr lang="en-US" b="1" dirty="0" smtClean="0"/>
              <a:t> </a:t>
            </a:r>
            <a:r>
              <a:rPr lang="en-US" b="1" dirty="0" err="1" smtClean="0"/>
              <a:t>izvođenja</a:t>
            </a:r>
            <a:r>
              <a:rPr lang="en-US" b="1" dirty="0" smtClean="0"/>
              <a:t> </a:t>
            </a:r>
            <a:r>
              <a:rPr lang="en-US" b="1" dirty="0" err="1" smtClean="0"/>
              <a:t>pokreta</a:t>
            </a:r>
            <a:r>
              <a:rPr lang="ru-RU" b="1" dirty="0" smtClean="0"/>
              <a:t> </a:t>
            </a:r>
            <a:r>
              <a:rPr lang="en-US" b="1" dirty="0" err="1" smtClean="0"/>
              <a:t>obuhvata</a:t>
            </a:r>
            <a:r>
              <a:rPr lang="en-US" b="1" dirty="0" smtClean="0"/>
              <a:t> </a:t>
            </a:r>
            <a:r>
              <a:rPr lang="en-US" dirty="0" smtClean="0"/>
              <a:t>period </a:t>
            </a:r>
            <a:r>
              <a:rPr lang="en-US" dirty="0" err="1" smtClean="0"/>
              <a:t>od</a:t>
            </a:r>
            <a:r>
              <a:rPr lang="ru-RU" dirty="0" smtClean="0"/>
              <a:t> 6. </a:t>
            </a:r>
            <a:r>
              <a:rPr lang="en-US" dirty="0" smtClean="0"/>
              <a:t>do</a:t>
            </a:r>
            <a:r>
              <a:rPr lang="ru-RU" dirty="0" smtClean="0"/>
              <a:t> 14. </a:t>
            </a:r>
            <a:r>
              <a:rPr lang="en-US" dirty="0" err="1" smtClean="0"/>
              <a:t>godine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intenzivni</a:t>
            </a:r>
            <a:r>
              <a:rPr lang="en-US" dirty="0" smtClean="0"/>
              <a:t> period </a:t>
            </a:r>
            <a:r>
              <a:rPr lang="en-US" dirty="0" err="1" smtClean="0"/>
              <a:t>razvoja</a:t>
            </a:r>
            <a:r>
              <a:rPr lang="ru-RU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ru-RU" dirty="0" smtClean="0"/>
              <a:t>9. </a:t>
            </a:r>
            <a:r>
              <a:rPr lang="en-US" dirty="0" smtClean="0"/>
              <a:t>do</a:t>
            </a:r>
            <a:r>
              <a:rPr lang="ru-RU" dirty="0" smtClean="0"/>
              <a:t> 12. </a:t>
            </a:r>
            <a:r>
              <a:rPr lang="en-US" dirty="0" err="1" smtClean="0"/>
              <a:t>godine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en-US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en-US" smtClean="0"/>
              <a:t>Razvoj</a:t>
            </a:r>
            <a:r>
              <a:rPr lang="ru-RU" b="1" smtClean="0"/>
              <a:t> </a:t>
            </a:r>
            <a:r>
              <a:rPr lang="en-US" b="1" smtClean="0"/>
              <a:t>koordinacije pokreta u vremenu</a:t>
            </a:r>
            <a:r>
              <a:rPr lang="ru-RU" smtClean="0"/>
              <a:t> </a:t>
            </a:r>
            <a:r>
              <a:rPr lang="en-US" smtClean="0"/>
              <a:t>obuhvata period od 7. do 13 godine, a intenzivni period</a:t>
            </a:r>
            <a:r>
              <a:rPr lang="ru-RU" smtClean="0"/>
              <a:t> </a:t>
            </a:r>
            <a:r>
              <a:rPr lang="en-US" smtClean="0"/>
              <a:t>obuhvata period od</a:t>
            </a:r>
            <a:r>
              <a:rPr lang="ru-RU" smtClean="0"/>
              <a:t> 7. </a:t>
            </a:r>
            <a:r>
              <a:rPr lang="en-US" smtClean="0"/>
              <a:t>do</a:t>
            </a:r>
            <a:r>
              <a:rPr lang="ru-RU" smtClean="0"/>
              <a:t> 10. </a:t>
            </a:r>
            <a:r>
              <a:rPr lang="en-US" smtClean="0"/>
              <a:t>godine</a:t>
            </a:r>
            <a:r>
              <a:rPr lang="ru-RU" smtClean="0"/>
              <a:t>.</a:t>
            </a:r>
            <a:endParaRPr lang="en-US" smtClean="0"/>
          </a:p>
          <a:p>
            <a:r>
              <a:rPr lang="en-US" smtClean="0"/>
              <a:t>Senzitivni period za razvoj</a:t>
            </a:r>
            <a:r>
              <a:rPr lang="ru-RU" b="1" smtClean="0"/>
              <a:t> </a:t>
            </a:r>
            <a:r>
              <a:rPr lang="en-US" b="1" smtClean="0"/>
              <a:t>reakcije na audio-vizuelne nadražaje</a:t>
            </a:r>
            <a:r>
              <a:rPr lang="ru-RU" smtClean="0"/>
              <a:t> </a:t>
            </a:r>
            <a:r>
              <a:rPr lang="en-US" smtClean="0"/>
              <a:t>obuhvata period od</a:t>
            </a:r>
            <a:r>
              <a:rPr lang="ru-RU" smtClean="0"/>
              <a:t> 7. </a:t>
            </a:r>
            <a:r>
              <a:rPr lang="en-US" smtClean="0"/>
              <a:t>do</a:t>
            </a:r>
            <a:r>
              <a:rPr lang="ru-RU" smtClean="0"/>
              <a:t> 12. </a:t>
            </a:r>
            <a:r>
              <a:rPr lang="en-US" smtClean="0"/>
              <a:t>godine,</a:t>
            </a:r>
            <a:r>
              <a:rPr lang="ru-RU" smtClean="0"/>
              <a:t> </a:t>
            </a:r>
            <a:r>
              <a:rPr lang="en-US" smtClean="0"/>
              <a:t>a intenzivni period od 8. do 11. godine.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en-US" smtClean="0"/>
              <a:t>Senzitivni period za razvoj</a:t>
            </a:r>
            <a:r>
              <a:rPr lang="ru-RU" b="1" smtClean="0"/>
              <a:t> </a:t>
            </a:r>
            <a:r>
              <a:rPr lang="en-US" b="1" smtClean="0"/>
              <a:t>razlikovanja pokreta</a:t>
            </a:r>
            <a:r>
              <a:rPr lang="ru-RU" smtClean="0"/>
              <a:t> (</a:t>
            </a:r>
            <a:r>
              <a:rPr lang="en-US" smtClean="0"/>
              <a:t>sposobnost diferencijacije</a:t>
            </a:r>
            <a:r>
              <a:rPr lang="ru-RU" smtClean="0"/>
              <a:t>) </a:t>
            </a:r>
            <a:r>
              <a:rPr lang="en-US" smtClean="0"/>
              <a:t>obuhvata period od </a:t>
            </a:r>
            <a:r>
              <a:rPr lang="ru-RU" smtClean="0"/>
              <a:t> 7. </a:t>
            </a:r>
            <a:r>
              <a:rPr lang="en-US" smtClean="0"/>
              <a:t>do</a:t>
            </a:r>
            <a:r>
              <a:rPr lang="ru-RU" smtClean="0"/>
              <a:t> 15. </a:t>
            </a:r>
            <a:r>
              <a:rPr lang="en-US" smtClean="0"/>
              <a:t>godine</a:t>
            </a:r>
            <a:r>
              <a:rPr lang="ru-RU" smtClean="0"/>
              <a:t>, </a:t>
            </a:r>
            <a:r>
              <a:rPr lang="en-US" smtClean="0"/>
              <a:t>a intenzivni razvoj od </a:t>
            </a:r>
            <a:r>
              <a:rPr lang="ru-RU" smtClean="0"/>
              <a:t>10. </a:t>
            </a:r>
            <a:r>
              <a:rPr lang="en-US" smtClean="0"/>
              <a:t>do</a:t>
            </a:r>
            <a:r>
              <a:rPr lang="ru-RU" smtClean="0"/>
              <a:t> 12. </a:t>
            </a:r>
            <a:r>
              <a:rPr lang="en-US" smtClean="0"/>
              <a:t>godine</a:t>
            </a:r>
            <a:r>
              <a:rPr lang="ru-RU" smtClean="0"/>
              <a:t>.</a:t>
            </a:r>
            <a:endParaRPr lang="en-US" smtClean="0"/>
          </a:p>
          <a:p>
            <a:pPr eaLnBrk="1" hangingPunct="1"/>
            <a:r>
              <a:rPr lang="en-US" smtClean="0"/>
              <a:t>Senzitivni period razvoja </a:t>
            </a:r>
            <a:r>
              <a:rPr lang="en-US" b="1" smtClean="0"/>
              <a:t>motoričkog prilagođavanja</a:t>
            </a:r>
            <a:r>
              <a:rPr lang="ru-RU" smtClean="0"/>
              <a:t> </a:t>
            </a:r>
            <a:r>
              <a:rPr lang="en-US" smtClean="0"/>
              <a:t>obuhvata period od </a:t>
            </a:r>
            <a:r>
              <a:rPr lang="ru-RU" smtClean="0"/>
              <a:t>8. </a:t>
            </a:r>
            <a:r>
              <a:rPr lang="en-US" smtClean="0"/>
              <a:t>do</a:t>
            </a:r>
            <a:r>
              <a:rPr lang="ru-RU" smtClean="0"/>
              <a:t> 13. </a:t>
            </a:r>
            <a:r>
              <a:rPr lang="en-US" smtClean="0"/>
              <a:t>godine</a:t>
            </a:r>
            <a:r>
              <a:rPr lang="ru-RU" smtClean="0"/>
              <a:t>, </a:t>
            </a:r>
            <a:r>
              <a:rPr lang="en-US" smtClean="0"/>
              <a:t>a intenzivni period razvoja od </a:t>
            </a:r>
            <a:r>
              <a:rPr lang="ru-RU" smtClean="0"/>
              <a:t>9. </a:t>
            </a:r>
            <a:r>
              <a:rPr lang="en-US" smtClean="0"/>
              <a:t>do</a:t>
            </a:r>
            <a:r>
              <a:rPr lang="ru-RU" smtClean="0"/>
              <a:t> 12. </a:t>
            </a:r>
            <a:r>
              <a:rPr lang="en-US" smtClean="0"/>
              <a:t>godine</a:t>
            </a:r>
            <a:r>
              <a:rPr lang="ru-RU" smtClean="0"/>
              <a:t>.</a:t>
            </a:r>
            <a:endParaRPr lang="en-US" smtClean="0"/>
          </a:p>
          <a:p>
            <a:pPr eaLnBrk="1" hangingPunct="1"/>
            <a:r>
              <a:rPr lang="en-US" smtClean="0"/>
              <a:t>Senzitivni period razvoja </a:t>
            </a:r>
            <a:r>
              <a:rPr lang="en-US" b="1" smtClean="0"/>
              <a:t>ravnoteže obuhvata period od</a:t>
            </a:r>
            <a:r>
              <a:rPr lang="ru-RU" smtClean="0"/>
              <a:t> 9. </a:t>
            </a:r>
            <a:r>
              <a:rPr lang="en-US" smtClean="0"/>
              <a:t>do</a:t>
            </a:r>
            <a:r>
              <a:rPr lang="ru-RU" smtClean="0"/>
              <a:t> 13. </a:t>
            </a:r>
            <a:r>
              <a:rPr lang="en-US" smtClean="0"/>
              <a:t>godine</a:t>
            </a:r>
            <a:r>
              <a:rPr lang="ru-RU" smtClean="0"/>
              <a:t>, </a:t>
            </a:r>
            <a:r>
              <a:rPr lang="en-US" smtClean="0"/>
              <a:t>a intenzivni period razvoja od </a:t>
            </a:r>
            <a:r>
              <a:rPr lang="ru-RU" smtClean="0"/>
              <a:t>11. </a:t>
            </a:r>
            <a:r>
              <a:rPr lang="en-US" smtClean="0"/>
              <a:t>do</a:t>
            </a:r>
            <a:r>
              <a:rPr lang="ru-RU" smtClean="0"/>
              <a:t> 13. </a:t>
            </a:r>
            <a:r>
              <a:rPr lang="en-US" smtClean="0"/>
              <a:t>godine.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 Razvoj koordinacije povezan je sa </a:t>
            </a:r>
            <a:r>
              <a:rPr lang="sr-Latn-RS" b="1" dirty="0" smtClean="0"/>
              <a:t>uspostavljanjem motorne kontrole</a:t>
            </a:r>
            <a:r>
              <a:rPr lang="ru-RU" dirty="0" smtClean="0"/>
              <a:t>, </a:t>
            </a:r>
            <a:r>
              <a:rPr lang="sr-Latn-RS" dirty="0" smtClean="0"/>
              <a:t>a osnovne karakteristike razvoja nervnog sistema predstavljaju osnovu za razvoj koordinacije.</a:t>
            </a:r>
            <a:r>
              <a:rPr lang="ru-RU" dirty="0" smtClean="0"/>
              <a:t> </a:t>
            </a:r>
            <a:r>
              <a:rPr lang="sr-Latn-RS" dirty="0" smtClean="0"/>
              <a:t>Psihološke promene u toku razvoja prateći su deo funkcionalnih promena i povezane su sa morfološkim razvojem pojedinih tkiva i organa.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Osnovne karakteristike psihološkog razvoja dece mogu biti sagledane kroz razvoj </a:t>
            </a:r>
            <a:r>
              <a:rPr lang="sr-Latn-RS" b="1" dirty="0" smtClean="0"/>
              <a:t>pažnje</a:t>
            </a:r>
            <a:r>
              <a:rPr lang="ru-RU" dirty="0" smtClean="0"/>
              <a:t>, </a:t>
            </a:r>
            <a:r>
              <a:rPr lang="sr-Latn-RS" dirty="0" smtClean="0"/>
              <a:t>razvoj razvoj </a:t>
            </a:r>
            <a:r>
              <a:rPr lang="sr-Latn-RS" b="1" dirty="0" smtClean="0"/>
              <a:t>motivacije </a:t>
            </a:r>
            <a:r>
              <a:rPr lang="sr-Latn-RS" dirty="0" smtClean="0"/>
              <a:t>i razvoj</a:t>
            </a:r>
            <a:r>
              <a:rPr lang="ru-RU" dirty="0" smtClean="0"/>
              <a:t> </a:t>
            </a:r>
            <a:r>
              <a:rPr lang="sr-Latn-RS" b="1" dirty="0" smtClean="0"/>
              <a:t>volje</a:t>
            </a:r>
            <a:r>
              <a:rPr lang="ru-RU" dirty="0" smtClean="0"/>
              <a:t>. </a:t>
            </a:r>
            <a:endParaRPr lang="sr-Latn-R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Motoričko ispoljavanje nije moguće objasniti izvan karakteristika morfološkog i psihološkog razvoja.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/>
            <a:r>
              <a:rPr lang="en-US" smtClean="0"/>
              <a:t>Na primeru senzitivnih perioda razvoja okretnosti može se videti da </a:t>
            </a:r>
            <a:r>
              <a:rPr lang="en-US" smtClean="0">
                <a:solidFill>
                  <a:srgbClr val="FF0000"/>
                </a:solidFill>
              </a:rPr>
              <a:t>postoje razlike između dece različitog tempa rasta</a:t>
            </a:r>
            <a:r>
              <a:rPr lang="en-US" smtClean="0"/>
              <a:t>, koje se ogledaju u tome što se kod retardanata okretnost razvija kasnije, a kod akceleranata ranije u odnosu na decu sa normalnim tempom razvoja (Volkov, 1981).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sr-Latn-CS" dirty="0" smtClean="0"/>
              <a:t>U vežbanju koje ima za cilj razvijanje koordinacionih sposobnosti treba </a:t>
            </a:r>
            <a:r>
              <a:rPr lang="sr-Latn-CS" b="1" dirty="0" smtClean="0"/>
              <a:t>varirati</a:t>
            </a:r>
            <a:r>
              <a:rPr lang="sr-Latn-CS" dirty="0" smtClean="0"/>
              <a:t> izvođenje istih pokreta ili kretnji, </a:t>
            </a:r>
            <a:r>
              <a:rPr lang="sr-Latn-CS" b="1" dirty="0" smtClean="0"/>
              <a:t>kombinovanje</a:t>
            </a:r>
            <a:r>
              <a:rPr lang="sr-Latn-CS" dirty="0" smtClean="0"/>
              <a:t> različitih pokreta i kretnji, </a:t>
            </a:r>
            <a:r>
              <a:rPr lang="sr-Latn-CS" b="1" dirty="0" smtClean="0"/>
              <a:t>menjati spoljašnje uslove </a:t>
            </a:r>
            <a:r>
              <a:rPr lang="sr-Latn-CS" dirty="0" smtClean="0"/>
              <a:t>vežbanja, </a:t>
            </a:r>
            <a:r>
              <a:rPr lang="sr-Latn-CS" b="1" dirty="0" smtClean="0"/>
              <a:t>varirati tempo i ritam </a:t>
            </a:r>
            <a:r>
              <a:rPr lang="sr-Latn-CS" dirty="0" smtClean="0"/>
              <a:t>vežbanja, </a:t>
            </a:r>
            <a:r>
              <a:rPr lang="sr-Latn-CS" b="1" dirty="0" smtClean="0"/>
              <a:t>menjati vrstu informacija</a:t>
            </a:r>
            <a:r>
              <a:rPr lang="sr-Latn-CS" dirty="0" smtClean="0"/>
              <a:t> tokom vežbanja i drugo, sa ciljem da se povećaju koordinacioni zahtevi.</a:t>
            </a:r>
          </a:p>
          <a:p>
            <a:pPr eaLnBrk="1" hangingPunct="1"/>
            <a:r>
              <a:rPr lang="sr-Latn-CS" dirty="0" smtClean="0"/>
              <a:t>Izbor vežbi u radu sa mladima je praktično neograničen. </a:t>
            </a:r>
            <a:endParaRPr lang="en-US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    1) vežbanje u neobičnim položajima,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	2) započinjanje vežbanja iz neobičnih položaja i prelazak u standardne uslove i obrnuto,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	3) vežbanje slabijom stranom - npr. bacanje, šutiranje i vođenje lopte slabijom rukom,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	4) promene tempa i ritma kretanja - npr. ubrzanja ili usporavanja kretanja u nejednakom ritmu sa promenom pravca ili smera,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	5) žongliranje s loptom ili drugim predmetima,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    6) izvođenje vežbe na neobičan način - npr. skok unazad sa okretom ili bez njega,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   	7) usložnjavanje kretanja dodavanjem pokreta,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	8) postavljanje ili uvođenje dodatnih objekata - npr. više lopti,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	9) brza promena aktivnosti na dogovoren signal (npr. podizanje ruke) ili po dogovoru (npr. posle postignutog koša),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	10) promena prostornih uslova 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Latn-CS" dirty="0" smtClean="0"/>
              <a:t>	11) variranje spoljašnjeg otpora (npr. lopte različitih veličina i težina).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>
                <a:solidFill>
                  <a:srgbClr val="FF0000"/>
                </a:solidFill>
              </a:rPr>
              <a:t>Snaga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sr-Latn-CS" dirty="0" smtClean="0"/>
              <a:t>je sposobnost savladavanja otpora ili suprostavljanje opterećenju pomoću mišićnih naprezanja. Ona se ispoljava u više oblika. </a:t>
            </a:r>
            <a:endParaRPr lang="en-US" dirty="0" smtClean="0"/>
          </a:p>
          <a:p>
            <a:pPr eaLnBrk="1" hangingPunct="1"/>
            <a:r>
              <a:rPr lang="sr-Latn-CS" dirty="0" smtClean="0"/>
              <a:t>Senzitivni period </a:t>
            </a:r>
            <a:r>
              <a:rPr lang="sr-Latn-CS" b="1" dirty="0" smtClean="0">
                <a:solidFill>
                  <a:schemeClr val="tx2"/>
                </a:solidFill>
              </a:rPr>
              <a:t>razvoja eksplozivne snage i izdržljivosti u snazi</a:t>
            </a:r>
            <a:r>
              <a:rPr lang="sr-Latn-CS" b="1" dirty="0" smtClean="0"/>
              <a:t> </a:t>
            </a:r>
            <a:r>
              <a:rPr lang="sr-Latn-CS" dirty="0" smtClean="0"/>
              <a:t>počinje oko 8. godine života. Na osnovu rezultata istraživanja kao kritične faze u razdoblju od 7 do 17 godina treba izdvojiti uzraste 8-9, 10-11, 13-14, a naročito </a:t>
            </a:r>
            <a:r>
              <a:rPr lang="sr-Latn-CS" b="1" dirty="0" smtClean="0"/>
              <a:t>14-15 godina</a:t>
            </a:r>
            <a:r>
              <a:rPr lang="sr-Latn-CS" dirty="0" smtClean="0"/>
              <a:t>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/>
            <a:r>
              <a:rPr lang="sr-Latn-CS" dirty="0" smtClean="0"/>
              <a:t>Razvoj </a:t>
            </a:r>
            <a:r>
              <a:rPr lang="sr-Latn-CS" b="1" dirty="0" smtClean="0">
                <a:solidFill>
                  <a:schemeClr val="accent1"/>
                </a:solidFill>
              </a:rPr>
              <a:t>sile</a:t>
            </a:r>
            <a:r>
              <a:rPr lang="sr-Latn-CS" i="1" dirty="0" smtClean="0">
                <a:solidFill>
                  <a:schemeClr val="tx2"/>
                </a:solidFill>
              </a:rPr>
              <a:t> </a:t>
            </a:r>
            <a:r>
              <a:rPr lang="sr-Latn-CS" dirty="0" smtClean="0"/>
              <a:t>teče dugo i uglavnom postepeno.</a:t>
            </a:r>
          </a:p>
          <a:p>
            <a:pPr eaLnBrk="1" hangingPunct="1"/>
            <a:r>
              <a:rPr lang="sr-Latn-CS" dirty="0" smtClean="0"/>
              <a:t>Brojna istraživanja kao senzitivni period navode period od 12/13. do 18. godine. Neki autori smatraju da se sem navedenog perioda ova sposobnost razvija i ranije.</a:t>
            </a:r>
          </a:p>
          <a:p>
            <a:pPr eaLnBrk="1" hangingPunct="1"/>
            <a:r>
              <a:rPr lang="sr-Latn-CS" dirty="0" smtClean="0"/>
              <a:t>Kritične faze su u uzrastima 8-9, 10-11, 13-16 i posebno </a:t>
            </a:r>
            <a:r>
              <a:rPr lang="sr-Latn-CS" b="1" dirty="0" smtClean="0"/>
              <a:t>16-17 godina </a:t>
            </a:r>
            <a:r>
              <a:rPr lang="sr-Latn-CS" dirty="0" smtClean="0"/>
              <a:t>starosti.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VEŽBANJE</a:t>
            </a:r>
          </a:p>
        </p:txBody>
      </p:sp>
      <p:pic>
        <p:nvPicPr>
          <p:cNvPr id="7171" name="Picture 3" descr="C:\Users\Vladimir\Desktop\vežbanj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2350" y="1454150"/>
            <a:ext cx="7005638" cy="3846513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>
                <a:solidFill>
                  <a:srgbClr val="FF0000"/>
                </a:solidFill>
              </a:rPr>
              <a:t>Izdržljivost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sr-Latn-CS" sz="3600" dirty="0" smtClean="0"/>
              <a:t>je sposobnost vršenja rada unapred definisanog intenziteta bez smanjenja efikasnosti rada.</a:t>
            </a:r>
          </a:p>
          <a:p>
            <a:pPr eaLnBrk="1" hangingPunct="1"/>
            <a:r>
              <a:rPr lang="sr-Latn-CS" sz="3600" dirty="0" smtClean="0"/>
              <a:t>Na osnovu mehanizama koji obezbeđuju energiju za mišićni rad, izdržljivost se može podeliti na </a:t>
            </a:r>
            <a:r>
              <a:rPr lang="sr-Latn-CS" sz="3600" b="1" dirty="0" smtClean="0">
                <a:solidFill>
                  <a:schemeClr val="tx2"/>
                </a:solidFill>
              </a:rPr>
              <a:t>aerobnu, laktatnu i alaktatnu</a:t>
            </a:r>
            <a:r>
              <a:rPr lang="sr-Latn-CS" sz="3600" dirty="0" smtClean="0"/>
              <a:t>. </a:t>
            </a:r>
            <a:endParaRPr lang="en-US" sz="36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sr-Latn-CS" b="1" dirty="0" smtClean="0">
                <a:solidFill>
                  <a:schemeClr val="accent1"/>
                </a:solidFill>
              </a:rPr>
              <a:t>Razvoj izdržljivosti </a:t>
            </a:r>
            <a:r>
              <a:rPr lang="sr-Latn-CS" dirty="0" smtClean="0"/>
              <a:t>počinje vrlo rano, već u predškolskom uzrastu i nastavlja se u sledećim periodima razvoja. </a:t>
            </a:r>
          </a:p>
          <a:p>
            <a:pPr eaLnBrk="1" hangingPunct="1"/>
            <a:r>
              <a:rPr lang="sr-Latn-CS" dirty="0" smtClean="0"/>
              <a:t>Rezultati različitih istraživanja ne slažu se u pogledu kritičnih faza razvoja. </a:t>
            </a:r>
          </a:p>
          <a:p>
            <a:pPr eaLnBrk="1" hangingPunct="1"/>
            <a:r>
              <a:rPr lang="sr-Latn-CS" dirty="0" smtClean="0"/>
              <a:t>U detinjstvu se ne javlja "osetljivost" za razvoj anaerobnih sposobnosti.</a:t>
            </a:r>
          </a:p>
          <a:p>
            <a:pPr eaLnBrk="1" hangingPunct="1"/>
            <a:r>
              <a:rPr lang="sr-Latn-CS" dirty="0" smtClean="0"/>
              <a:t>Kod dece je neophodno prvo razvijati aerobne, pa tek zatim anaerobne sposobnosti.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sr-Latn-CS" smtClean="0"/>
              <a:t>Jedno od važnih pitanja je </a:t>
            </a:r>
            <a:r>
              <a:rPr lang="sr-Latn-CS" smtClean="0">
                <a:solidFill>
                  <a:srgbClr val="FF0000"/>
                </a:solidFill>
              </a:rPr>
              <a:t>kada staviti akcent na razvoj odgovarajuće sposobnosti?</a:t>
            </a:r>
          </a:p>
          <a:p>
            <a:pPr eaLnBrk="1" hangingPunct="1"/>
            <a:r>
              <a:rPr lang="sr-Latn-CS" smtClean="0"/>
              <a:t>Neki autori smatraju da to treba učiniti u fazi njihovog naglog porasta, dok drugi misle da stimulacija mora prethoditi pojavi senzitivnog perioda, jer se na taj način podstiču one funkcije koje tek sazrevaju.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47713" y="319088"/>
            <a:ext cx="7824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US" sz="2800">
                <a:latin typeface="YuTimes" pitchFamily="2" charset="0"/>
              </a:rPr>
              <a:t>PROMENE REZULTATA U MOTORIčKIM TESTOVIMA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609600" y="61722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41325" y="6384925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6/7</a:t>
            </a: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2057400" y="594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812925" y="6384925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8/9</a:t>
            </a: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352800" y="594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955925" y="638492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10/11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4572000" y="594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4175125" y="638492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12/13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5867400" y="594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5470525" y="630872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14/15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7162800" y="594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6765925" y="630872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16/17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8458200" y="594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7756525" y="6308725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SENIORI</a:t>
            </a:r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609600" y="381000"/>
            <a:ext cx="0" cy="579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609600" y="1447800"/>
            <a:ext cx="8154988" cy="3506788"/>
          </a:xfrm>
          <a:custGeom>
            <a:avLst/>
            <a:gdLst>
              <a:gd name="T0" fmla="*/ 0 w 5137"/>
              <a:gd name="T1" fmla="*/ 0 h 2209"/>
              <a:gd name="T2" fmla="*/ 1358900 w 5137"/>
              <a:gd name="T3" fmla="*/ 1341437 h 2209"/>
              <a:gd name="T4" fmla="*/ 2717800 w 5137"/>
              <a:gd name="T5" fmla="*/ 2386013 h 2209"/>
              <a:gd name="T6" fmla="*/ 5359400 w 5137"/>
              <a:gd name="T7" fmla="*/ 3057525 h 2209"/>
              <a:gd name="T8" fmla="*/ 6718301 w 5137"/>
              <a:gd name="T9" fmla="*/ 3281363 h 2209"/>
              <a:gd name="T10" fmla="*/ 8153401 w 5137"/>
              <a:gd name="T11" fmla="*/ 3505201 h 22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37"/>
              <a:gd name="T19" fmla="*/ 0 h 2209"/>
              <a:gd name="T20" fmla="*/ 5137 w 5137"/>
              <a:gd name="T21" fmla="*/ 2209 h 22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37" h="2209">
                <a:moveTo>
                  <a:pt x="0" y="0"/>
                </a:moveTo>
                <a:lnTo>
                  <a:pt x="856" y="845"/>
                </a:lnTo>
                <a:lnTo>
                  <a:pt x="1712" y="1503"/>
                </a:lnTo>
                <a:lnTo>
                  <a:pt x="3376" y="1926"/>
                </a:lnTo>
                <a:lnTo>
                  <a:pt x="4232" y="2067"/>
                </a:lnTo>
                <a:lnTo>
                  <a:pt x="5136" y="2208"/>
                </a:lnTo>
              </a:path>
            </a:pathLst>
          </a:custGeom>
          <a:noFill/>
          <a:ln w="50800" cap="rnd">
            <a:solidFill>
              <a:srgbClr val="FF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609600" y="1905000"/>
            <a:ext cx="8078788" cy="3278188"/>
          </a:xfrm>
          <a:custGeom>
            <a:avLst/>
            <a:gdLst>
              <a:gd name="T0" fmla="*/ 0 w 5089"/>
              <a:gd name="T1" fmla="*/ 0 h 2065"/>
              <a:gd name="T2" fmla="*/ 2514600 w 5089"/>
              <a:gd name="T3" fmla="*/ 1752600 h 2065"/>
              <a:gd name="T4" fmla="*/ 4038600 w 5089"/>
              <a:gd name="T5" fmla="*/ 2362200 h 2065"/>
              <a:gd name="T6" fmla="*/ 5334000 w 5089"/>
              <a:gd name="T7" fmla="*/ 2819400 h 2065"/>
              <a:gd name="T8" fmla="*/ 6705601 w 5089"/>
              <a:gd name="T9" fmla="*/ 2971800 h 2065"/>
              <a:gd name="T10" fmla="*/ 8077201 w 5089"/>
              <a:gd name="T11" fmla="*/ 3276601 h 20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9"/>
              <a:gd name="T19" fmla="*/ 0 h 2065"/>
              <a:gd name="T20" fmla="*/ 5089 w 5089"/>
              <a:gd name="T21" fmla="*/ 2065 h 20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9" h="2065">
                <a:moveTo>
                  <a:pt x="0" y="0"/>
                </a:moveTo>
                <a:lnTo>
                  <a:pt x="1584" y="1104"/>
                </a:lnTo>
                <a:lnTo>
                  <a:pt x="2544" y="1488"/>
                </a:lnTo>
                <a:lnTo>
                  <a:pt x="3360" y="1776"/>
                </a:lnTo>
                <a:lnTo>
                  <a:pt x="4224" y="1872"/>
                </a:lnTo>
                <a:lnTo>
                  <a:pt x="5088" y="2064"/>
                </a:lnTo>
              </a:path>
            </a:pathLst>
          </a:custGeom>
          <a:noFill/>
          <a:ln w="50800" cap="rnd">
            <a:solidFill>
              <a:srgbClr val="FF33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609600" y="2819400"/>
            <a:ext cx="8078788" cy="1830388"/>
          </a:xfrm>
          <a:custGeom>
            <a:avLst/>
            <a:gdLst>
              <a:gd name="T0" fmla="*/ 0 w 5089"/>
              <a:gd name="T1" fmla="*/ 0 h 1153"/>
              <a:gd name="T2" fmla="*/ 4114800 w 5089"/>
              <a:gd name="T3" fmla="*/ 1143000 h 1153"/>
              <a:gd name="T4" fmla="*/ 5334000 w 5089"/>
              <a:gd name="T5" fmla="*/ 1371600 h 1153"/>
              <a:gd name="T6" fmla="*/ 6705601 w 5089"/>
              <a:gd name="T7" fmla="*/ 1524000 h 1153"/>
              <a:gd name="T8" fmla="*/ 8077201 w 5089"/>
              <a:gd name="T9" fmla="*/ 1828801 h 1153"/>
              <a:gd name="T10" fmla="*/ 8001001 w 5089"/>
              <a:gd name="T11" fmla="*/ 1828801 h 11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9"/>
              <a:gd name="T19" fmla="*/ 0 h 1153"/>
              <a:gd name="T20" fmla="*/ 5089 w 5089"/>
              <a:gd name="T21" fmla="*/ 1153 h 11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9" h="1153">
                <a:moveTo>
                  <a:pt x="0" y="0"/>
                </a:moveTo>
                <a:lnTo>
                  <a:pt x="2592" y="720"/>
                </a:lnTo>
                <a:lnTo>
                  <a:pt x="3360" y="864"/>
                </a:lnTo>
                <a:lnTo>
                  <a:pt x="4224" y="960"/>
                </a:lnTo>
                <a:lnTo>
                  <a:pt x="5088" y="1152"/>
                </a:lnTo>
                <a:lnTo>
                  <a:pt x="5040" y="1152"/>
                </a:lnTo>
              </a:path>
            </a:pathLst>
          </a:custGeom>
          <a:noFill/>
          <a:ln w="50800" cap="rnd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609600" y="3657600"/>
            <a:ext cx="8002588" cy="306388"/>
          </a:xfrm>
          <a:custGeom>
            <a:avLst/>
            <a:gdLst>
              <a:gd name="T0" fmla="*/ 0 w 5041"/>
              <a:gd name="T1" fmla="*/ 228600 h 193"/>
              <a:gd name="T2" fmla="*/ 2971800 w 5041"/>
              <a:gd name="T3" fmla="*/ 0 h 193"/>
              <a:gd name="T4" fmla="*/ 4953000 w 5041"/>
              <a:gd name="T5" fmla="*/ 152400 h 193"/>
              <a:gd name="T6" fmla="*/ 6400799 w 5041"/>
              <a:gd name="T7" fmla="*/ 152400 h 193"/>
              <a:gd name="T8" fmla="*/ 7924801 w 5041"/>
              <a:gd name="T9" fmla="*/ 304800 h 193"/>
              <a:gd name="T10" fmla="*/ 8001001 w 5041"/>
              <a:gd name="T11" fmla="*/ 304800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41"/>
              <a:gd name="T19" fmla="*/ 0 h 193"/>
              <a:gd name="T20" fmla="*/ 5041 w 5041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41" h="193">
                <a:moveTo>
                  <a:pt x="0" y="144"/>
                </a:moveTo>
                <a:lnTo>
                  <a:pt x="1872" y="0"/>
                </a:lnTo>
                <a:lnTo>
                  <a:pt x="3120" y="96"/>
                </a:lnTo>
                <a:lnTo>
                  <a:pt x="4032" y="96"/>
                </a:lnTo>
                <a:lnTo>
                  <a:pt x="4992" y="192"/>
                </a:lnTo>
                <a:lnTo>
                  <a:pt x="5040" y="192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762000" y="3810000"/>
            <a:ext cx="8002588" cy="306388"/>
          </a:xfrm>
          <a:custGeom>
            <a:avLst/>
            <a:gdLst>
              <a:gd name="T0" fmla="*/ 0 w 5041"/>
              <a:gd name="T1" fmla="*/ 304800 h 193"/>
              <a:gd name="T2" fmla="*/ 2514600 w 5041"/>
              <a:gd name="T3" fmla="*/ 152400 h 193"/>
              <a:gd name="T4" fmla="*/ 4343400 w 5041"/>
              <a:gd name="T5" fmla="*/ 0 h 193"/>
              <a:gd name="T6" fmla="*/ 6324599 w 5041"/>
              <a:gd name="T7" fmla="*/ 228600 h 193"/>
              <a:gd name="T8" fmla="*/ 7010401 w 5041"/>
              <a:gd name="T9" fmla="*/ 228600 h 193"/>
              <a:gd name="T10" fmla="*/ 8001001 w 5041"/>
              <a:gd name="T11" fmla="*/ 228600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41"/>
              <a:gd name="T19" fmla="*/ 0 h 193"/>
              <a:gd name="T20" fmla="*/ 5041 w 5041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41" h="193">
                <a:moveTo>
                  <a:pt x="0" y="192"/>
                </a:moveTo>
                <a:lnTo>
                  <a:pt x="1584" y="96"/>
                </a:lnTo>
                <a:lnTo>
                  <a:pt x="2736" y="0"/>
                </a:lnTo>
                <a:lnTo>
                  <a:pt x="3984" y="144"/>
                </a:lnTo>
                <a:lnTo>
                  <a:pt x="4416" y="144"/>
                </a:lnTo>
                <a:lnTo>
                  <a:pt x="5040" y="144"/>
                </a:lnTo>
              </a:path>
            </a:pathLst>
          </a:custGeom>
          <a:noFill/>
          <a:ln w="76200" cap="rnd">
            <a:solidFill>
              <a:srgbClr val="99FF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609600" y="3276600"/>
            <a:ext cx="7926388" cy="915988"/>
          </a:xfrm>
          <a:custGeom>
            <a:avLst/>
            <a:gdLst>
              <a:gd name="T0" fmla="*/ 0 w 4993"/>
              <a:gd name="T1" fmla="*/ 838200 h 577"/>
              <a:gd name="T2" fmla="*/ 1752600 w 4993"/>
              <a:gd name="T3" fmla="*/ 838200 h 577"/>
              <a:gd name="T4" fmla="*/ 2590800 w 4993"/>
              <a:gd name="T5" fmla="*/ 914400 h 577"/>
              <a:gd name="T6" fmla="*/ 4495800 w 4993"/>
              <a:gd name="T7" fmla="*/ 457200 h 577"/>
              <a:gd name="T8" fmla="*/ 5410200 w 4993"/>
              <a:gd name="T9" fmla="*/ 381000 h 577"/>
              <a:gd name="T10" fmla="*/ 6400799 w 4993"/>
              <a:gd name="T11" fmla="*/ 152400 h 577"/>
              <a:gd name="T12" fmla="*/ 7924801 w 4993"/>
              <a:gd name="T13" fmla="*/ 0 h 5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93"/>
              <a:gd name="T22" fmla="*/ 0 h 577"/>
              <a:gd name="T23" fmla="*/ 4993 w 4993"/>
              <a:gd name="T24" fmla="*/ 577 h 5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93" h="577">
                <a:moveTo>
                  <a:pt x="0" y="528"/>
                </a:moveTo>
                <a:lnTo>
                  <a:pt x="1104" y="528"/>
                </a:lnTo>
                <a:lnTo>
                  <a:pt x="1632" y="576"/>
                </a:lnTo>
                <a:lnTo>
                  <a:pt x="2832" y="288"/>
                </a:lnTo>
                <a:lnTo>
                  <a:pt x="3408" y="240"/>
                </a:lnTo>
                <a:lnTo>
                  <a:pt x="4032" y="96"/>
                </a:lnTo>
                <a:lnTo>
                  <a:pt x="4992" y="0"/>
                </a:lnTo>
              </a:path>
            </a:pathLst>
          </a:custGeom>
          <a:noFill/>
          <a:ln w="50800" cap="rnd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685800" y="2971800"/>
            <a:ext cx="7926388" cy="1677988"/>
          </a:xfrm>
          <a:custGeom>
            <a:avLst/>
            <a:gdLst>
              <a:gd name="T0" fmla="*/ 0 w 4993"/>
              <a:gd name="T1" fmla="*/ 1676401 h 1057"/>
              <a:gd name="T2" fmla="*/ 1981200 w 4993"/>
              <a:gd name="T3" fmla="*/ 1219200 h 1057"/>
              <a:gd name="T4" fmla="*/ 3657600 w 4993"/>
              <a:gd name="T5" fmla="*/ 838200 h 1057"/>
              <a:gd name="T6" fmla="*/ 5562600 w 4993"/>
              <a:gd name="T7" fmla="*/ 457200 h 1057"/>
              <a:gd name="T8" fmla="*/ 7010401 w 4993"/>
              <a:gd name="T9" fmla="*/ 304800 h 1057"/>
              <a:gd name="T10" fmla="*/ 7924801 w 4993"/>
              <a:gd name="T11" fmla="*/ 0 h 10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3"/>
              <a:gd name="T19" fmla="*/ 0 h 1057"/>
              <a:gd name="T20" fmla="*/ 4993 w 4993"/>
              <a:gd name="T21" fmla="*/ 1057 h 10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3" h="1057">
                <a:moveTo>
                  <a:pt x="0" y="1056"/>
                </a:moveTo>
                <a:lnTo>
                  <a:pt x="1248" y="768"/>
                </a:lnTo>
                <a:lnTo>
                  <a:pt x="2304" y="528"/>
                </a:lnTo>
                <a:lnTo>
                  <a:pt x="3504" y="288"/>
                </a:lnTo>
                <a:lnTo>
                  <a:pt x="4416" y="192"/>
                </a:lnTo>
                <a:lnTo>
                  <a:pt x="4992" y="0"/>
                </a:lnTo>
              </a:path>
            </a:pathLst>
          </a:custGeom>
          <a:noFill/>
          <a:ln w="76200" cap="rnd">
            <a:solidFill>
              <a:srgbClr val="66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9" name="Freeform 25"/>
          <p:cNvSpPr>
            <a:spLocks/>
          </p:cNvSpPr>
          <p:nvPr/>
        </p:nvSpPr>
        <p:spPr bwMode="auto">
          <a:xfrm>
            <a:off x="609600" y="2971800"/>
            <a:ext cx="8002588" cy="1601788"/>
          </a:xfrm>
          <a:custGeom>
            <a:avLst/>
            <a:gdLst>
              <a:gd name="T0" fmla="*/ 0 w 5041"/>
              <a:gd name="T1" fmla="*/ 1600200 h 1009"/>
              <a:gd name="T2" fmla="*/ 2743200 w 5041"/>
              <a:gd name="T3" fmla="*/ 1295400 h 1009"/>
              <a:gd name="T4" fmla="*/ 4724400 w 5041"/>
              <a:gd name="T5" fmla="*/ 685800 h 1009"/>
              <a:gd name="T6" fmla="*/ 5486400 w 5041"/>
              <a:gd name="T7" fmla="*/ 533400 h 1009"/>
              <a:gd name="T8" fmla="*/ 6858001 w 5041"/>
              <a:gd name="T9" fmla="*/ 304800 h 1009"/>
              <a:gd name="T10" fmla="*/ 8001001 w 5041"/>
              <a:gd name="T11" fmla="*/ 0 h 10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41"/>
              <a:gd name="T19" fmla="*/ 0 h 1009"/>
              <a:gd name="T20" fmla="*/ 5041 w 5041"/>
              <a:gd name="T21" fmla="*/ 1009 h 10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41" h="1009">
                <a:moveTo>
                  <a:pt x="0" y="1008"/>
                </a:moveTo>
                <a:lnTo>
                  <a:pt x="1728" y="816"/>
                </a:lnTo>
                <a:lnTo>
                  <a:pt x="2976" y="432"/>
                </a:lnTo>
                <a:lnTo>
                  <a:pt x="3456" y="336"/>
                </a:lnTo>
                <a:lnTo>
                  <a:pt x="4320" y="192"/>
                </a:lnTo>
                <a:lnTo>
                  <a:pt x="5040" y="0"/>
                </a:lnTo>
              </a:path>
            </a:pathLst>
          </a:custGeom>
          <a:noFill/>
          <a:ln w="76200" cap="rnd">
            <a:solidFill>
              <a:srgbClr val="FFCC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609600" y="3048000"/>
            <a:ext cx="7926388" cy="1677988"/>
          </a:xfrm>
          <a:custGeom>
            <a:avLst/>
            <a:gdLst>
              <a:gd name="T0" fmla="*/ 0 w 4993"/>
              <a:gd name="T1" fmla="*/ 1676401 h 1057"/>
              <a:gd name="T2" fmla="*/ 2362200 w 4993"/>
              <a:gd name="T3" fmla="*/ 1143000 h 1057"/>
              <a:gd name="T4" fmla="*/ 4114800 w 4993"/>
              <a:gd name="T5" fmla="*/ 838200 h 1057"/>
              <a:gd name="T6" fmla="*/ 5791200 w 4993"/>
              <a:gd name="T7" fmla="*/ 533400 h 1057"/>
              <a:gd name="T8" fmla="*/ 7239001 w 4993"/>
              <a:gd name="T9" fmla="*/ 228600 h 1057"/>
              <a:gd name="T10" fmla="*/ 7924801 w 4993"/>
              <a:gd name="T11" fmla="*/ 0 h 10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3"/>
              <a:gd name="T19" fmla="*/ 0 h 1057"/>
              <a:gd name="T20" fmla="*/ 4993 w 4993"/>
              <a:gd name="T21" fmla="*/ 1057 h 10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3" h="1057">
                <a:moveTo>
                  <a:pt x="0" y="1056"/>
                </a:moveTo>
                <a:lnTo>
                  <a:pt x="1488" y="720"/>
                </a:lnTo>
                <a:lnTo>
                  <a:pt x="2592" y="528"/>
                </a:lnTo>
                <a:lnTo>
                  <a:pt x="3648" y="336"/>
                </a:lnTo>
                <a:lnTo>
                  <a:pt x="4560" y="144"/>
                </a:lnTo>
                <a:lnTo>
                  <a:pt x="4992" y="0"/>
                </a:lnTo>
              </a:path>
            </a:pathLst>
          </a:custGeom>
          <a:noFill/>
          <a:ln w="76200" cap="rnd">
            <a:solidFill>
              <a:srgbClr val="FF66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685800" y="1828800"/>
            <a:ext cx="7926388" cy="3278188"/>
          </a:xfrm>
          <a:custGeom>
            <a:avLst/>
            <a:gdLst>
              <a:gd name="T0" fmla="*/ 0 w 4993"/>
              <a:gd name="T1" fmla="*/ 3276601 h 2065"/>
              <a:gd name="T2" fmla="*/ 2667000 w 4993"/>
              <a:gd name="T3" fmla="*/ 2895600 h 2065"/>
              <a:gd name="T4" fmla="*/ 4267200 w 4993"/>
              <a:gd name="T5" fmla="*/ 2133600 h 2065"/>
              <a:gd name="T6" fmla="*/ 5638800 w 4993"/>
              <a:gd name="T7" fmla="*/ 1447800 h 2065"/>
              <a:gd name="T8" fmla="*/ 6858001 w 4993"/>
              <a:gd name="T9" fmla="*/ 914400 h 2065"/>
              <a:gd name="T10" fmla="*/ 7924801 w 4993"/>
              <a:gd name="T11" fmla="*/ 0 h 20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3"/>
              <a:gd name="T19" fmla="*/ 0 h 2065"/>
              <a:gd name="T20" fmla="*/ 4993 w 4993"/>
              <a:gd name="T21" fmla="*/ 2065 h 20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3" h="2065">
                <a:moveTo>
                  <a:pt x="0" y="2064"/>
                </a:moveTo>
                <a:lnTo>
                  <a:pt x="1680" y="1824"/>
                </a:lnTo>
                <a:lnTo>
                  <a:pt x="2688" y="1344"/>
                </a:lnTo>
                <a:lnTo>
                  <a:pt x="3552" y="912"/>
                </a:lnTo>
                <a:lnTo>
                  <a:pt x="4320" y="576"/>
                </a:lnTo>
                <a:lnTo>
                  <a:pt x="4992" y="0"/>
                </a:lnTo>
              </a:path>
            </a:pathLst>
          </a:custGeom>
          <a:noFill/>
          <a:ln w="50800" cap="rnd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609600" y="1600200"/>
            <a:ext cx="8002588" cy="3811588"/>
          </a:xfrm>
          <a:custGeom>
            <a:avLst/>
            <a:gdLst>
              <a:gd name="T0" fmla="*/ 0 w 5041"/>
              <a:gd name="T1" fmla="*/ 3810001 h 2401"/>
              <a:gd name="T2" fmla="*/ 2743200 w 5041"/>
              <a:gd name="T3" fmla="*/ 3124200 h 2401"/>
              <a:gd name="T4" fmla="*/ 6629401 w 5041"/>
              <a:gd name="T5" fmla="*/ 1143000 h 2401"/>
              <a:gd name="T6" fmla="*/ 8001001 w 5041"/>
              <a:gd name="T7" fmla="*/ 0 h 2401"/>
              <a:gd name="T8" fmla="*/ 0 60000 65536"/>
              <a:gd name="T9" fmla="*/ 0 60000 65536"/>
              <a:gd name="T10" fmla="*/ 0 60000 65536"/>
              <a:gd name="T11" fmla="*/ 0 60000 65536"/>
              <a:gd name="T12" fmla="*/ 0 w 5041"/>
              <a:gd name="T13" fmla="*/ 0 h 2401"/>
              <a:gd name="T14" fmla="*/ 5041 w 5041"/>
              <a:gd name="T15" fmla="*/ 2401 h 24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1" h="2401">
                <a:moveTo>
                  <a:pt x="0" y="2400"/>
                </a:moveTo>
                <a:lnTo>
                  <a:pt x="1728" y="1968"/>
                </a:lnTo>
                <a:lnTo>
                  <a:pt x="4176" y="720"/>
                </a:lnTo>
                <a:lnTo>
                  <a:pt x="5040" y="0"/>
                </a:lnTo>
              </a:path>
            </a:pathLst>
          </a:custGeom>
          <a:noFill/>
          <a:ln w="50800" cap="rnd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609600" y="1752600"/>
            <a:ext cx="8002588" cy="3659188"/>
          </a:xfrm>
          <a:custGeom>
            <a:avLst/>
            <a:gdLst>
              <a:gd name="T0" fmla="*/ 0 w 5041"/>
              <a:gd name="T1" fmla="*/ 3657601 h 2305"/>
              <a:gd name="T2" fmla="*/ 1371600 w 5041"/>
              <a:gd name="T3" fmla="*/ 3124200 h 2305"/>
              <a:gd name="T4" fmla="*/ 2743200 w 5041"/>
              <a:gd name="T5" fmla="*/ 2819400 h 2305"/>
              <a:gd name="T6" fmla="*/ 5410200 w 5041"/>
              <a:gd name="T7" fmla="*/ 1524000 h 2305"/>
              <a:gd name="T8" fmla="*/ 6705601 w 5041"/>
              <a:gd name="T9" fmla="*/ 990600 h 2305"/>
              <a:gd name="T10" fmla="*/ 8001001 w 5041"/>
              <a:gd name="T11" fmla="*/ 0 h 23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41"/>
              <a:gd name="T19" fmla="*/ 0 h 2305"/>
              <a:gd name="T20" fmla="*/ 5041 w 5041"/>
              <a:gd name="T21" fmla="*/ 2305 h 23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41" h="2305">
                <a:moveTo>
                  <a:pt x="0" y="2304"/>
                </a:moveTo>
                <a:lnTo>
                  <a:pt x="864" y="1968"/>
                </a:lnTo>
                <a:lnTo>
                  <a:pt x="1728" y="1776"/>
                </a:lnTo>
                <a:lnTo>
                  <a:pt x="3408" y="960"/>
                </a:lnTo>
                <a:lnTo>
                  <a:pt x="4224" y="624"/>
                </a:lnTo>
                <a:lnTo>
                  <a:pt x="5040" y="0"/>
                </a:lnTo>
              </a:path>
            </a:pathLst>
          </a:custGeom>
          <a:noFill/>
          <a:ln w="50800" cap="rnd">
            <a:solidFill>
              <a:srgbClr val="99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3022600" y="3251200"/>
            <a:ext cx="1727200" cy="1574800"/>
          </a:xfrm>
          <a:prstGeom prst="ellipse">
            <a:avLst/>
          </a:prstGeom>
          <a:noFill/>
          <a:ln w="101600">
            <a:solidFill>
              <a:srgbClr val="00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 rot="-240000">
            <a:off x="3233738" y="1984375"/>
            <a:ext cx="673100" cy="1133475"/>
          </a:xfrm>
          <a:prstGeom prst="downArrow">
            <a:avLst>
              <a:gd name="adj1" fmla="val 50000"/>
              <a:gd name="adj2" fmla="val 68395"/>
            </a:avLst>
          </a:prstGeom>
          <a:solidFill>
            <a:srgbClr val="00FF66"/>
          </a:solidFill>
          <a:ln w="12700">
            <a:solidFill>
              <a:srgbClr val="00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470400" y="2870200"/>
            <a:ext cx="1727200" cy="1574800"/>
          </a:xfrm>
          <a:prstGeom prst="ellips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4806950" y="1454150"/>
            <a:ext cx="673100" cy="1206500"/>
          </a:xfrm>
          <a:prstGeom prst="downArrow">
            <a:avLst>
              <a:gd name="adj1" fmla="val 50000"/>
              <a:gd name="adj2" fmla="val 76926"/>
            </a:avLst>
          </a:prstGeom>
          <a:solidFill>
            <a:srgbClr val="FF9900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utoUpdateAnimBg="0" advAuto="0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  <p:bldP spid="617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 rot="20580000">
            <a:off x="158750" y="463550"/>
            <a:ext cx="825500" cy="749300"/>
          </a:xfrm>
          <a:prstGeom prst="star5">
            <a:avLst/>
          </a:prstGeom>
          <a:solidFill>
            <a:srgbClr val="FFFF00"/>
          </a:solidFill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55800" y="160338"/>
            <a:ext cx="6510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800">
                <a:solidFill>
                  <a:srgbClr val="000066"/>
                </a:solidFill>
                <a:latin typeface="YuTimes" pitchFamily="2" charset="0"/>
              </a:rPr>
              <a:t>PROMENE REZULTATA U MOTORIčKIM TESTOVIMA </a:t>
            </a:r>
          </a:p>
          <a:p>
            <a:pPr algn="ctr"/>
            <a:r>
              <a:rPr lang="en-US" sz="2800">
                <a:solidFill>
                  <a:srgbClr val="000066"/>
                </a:solidFill>
                <a:latin typeface="YuTimes" pitchFamily="2" charset="0"/>
              </a:rPr>
              <a:t>TOKOM RAZVOJA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687388" y="5562600"/>
            <a:ext cx="8151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85800" y="4268788"/>
            <a:ext cx="0" cy="1370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 rot="-5340000">
            <a:off x="199231" y="6074569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FEKO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1219200" y="4265613"/>
            <a:ext cx="0" cy="1293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 rot="-5460000">
            <a:off x="731044" y="6074569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FEKU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1828800" y="4189413"/>
            <a:ext cx="0" cy="1370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-5460000">
            <a:off x="1348582" y="6074569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FFKU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2362200" y="4037013"/>
            <a:ext cx="0" cy="152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5400000">
            <a:off x="1854994" y="6074569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ABBR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2971800" y="4037013"/>
            <a:ext cx="0" cy="152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 rot="-5460000">
            <a:off x="2479675" y="6076951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ABSR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3505200" y="3960813"/>
            <a:ext cx="0" cy="1598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 rot="-5340000">
            <a:off x="3040856" y="6074569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DALJ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4114800" y="3579813"/>
            <a:ext cx="0" cy="19796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 rot="-5400000">
            <a:off x="3717925" y="61531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BOT</a:t>
            </a: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4724400" y="4494213"/>
            <a:ext cx="0" cy="1065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 rot="-5460000">
            <a:off x="4325938" y="607695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L-S30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V="1">
            <a:off x="5257800" y="3960813"/>
            <a:ext cx="0" cy="1598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 rot="-5400000">
            <a:off x="4853782" y="6074569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TAPR</a:t>
            </a: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V="1">
            <a:off x="5867400" y="3732213"/>
            <a:ext cx="0" cy="1827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 rot="-5400000">
            <a:off x="5455444" y="6074569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TAPN</a:t>
            </a: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V="1">
            <a:off x="6477000" y="3579813"/>
            <a:ext cx="0" cy="19796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 rot="-5460000">
            <a:off x="5793581" y="5996782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POLIGON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7010400" y="3503613"/>
            <a:ext cx="0" cy="20558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 rot="-5460000">
            <a:off x="6381750" y="6000751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10X5m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7620000" y="3579813"/>
            <a:ext cx="0" cy="19796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 rot="-5400000">
            <a:off x="7165182" y="5998369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DUNK</a:t>
            </a:r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8153400" y="3808413"/>
            <a:ext cx="0" cy="1751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 rot="-5400000">
            <a:off x="7627144" y="5974557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SNAGA/W</a:t>
            </a:r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8763000" y="3884613"/>
            <a:ext cx="0" cy="1674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 rot="-5520000">
            <a:off x="8364538" y="61531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FT%</a:t>
            </a: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9525" y="40989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6-7</a:t>
            </a:r>
          </a:p>
        </p:txBody>
      </p:sp>
      <p:sp>
        <p:nvSpPr>
          <p:cNvPr id="12324" name="Freeform 36"/>
          <p:cNvSpPr>
            <a:spLocks/>
          </p:cNvSpPr>
          <p:nvPr/>
        </p:nvSpPr>
        <p:spPr bwMode="auto">
          <a:xfrm>
            <a:off x="685800" y="3352800"/>
            <a:ext cx="8078788" cy="1144588"/>
          </a:xfrm>
          <a:custGeom>
            <a:avLst/>
            <a:gdLst>
              <a:gd name="T0" fmla="*/ 0 w 5089"/>
              <a:gd name="T1" fmla="*/ 914400 h 721"/>
              <a:gd name="T2" fmla="*/ 762000 w 5089"/>
              <a:gd name="T3" fmla="*/ 914400 h 721"/>
              <a:gd name="T4" fmla="*/ 1828800 w 5089"/>
              <a:gd name="T5" fmla="*/ 685800 h 721"/>
              <a:gd name="T6" fmla="*/ 2286000 w 5089"/>
              <a:gd name="T7" fmla="*/ 685800 h 721"/>
              <a:gd name="T8" fmla="*/ 2819400 w 5089"/>
              <a:gd name="T9" fmla="*/ 609600 h 721"/>
              <a:gd name="T10" fmla="*/ 3429000 w 5089"/>
              <a:gd name="T11" fmla="*/ 152400 h 721"/>
              <a:gd name="T12" fmla="*/ 4038600 w 5089"/>
              <a:gd name="T13" fmla="*/ 1143000 h 721"/>
              <a:gd name="T14" fmla="*/ 4648200 w 5089"/>
              <a:gd name="T15" fmla="*/ 533400 h 721"/>
              <a:gd name="T16" fmla="*/ 5410200 w 5089"/>
              <a:gd name="T17" fmla="*/ 304800 h 721"/>
              <a:gd name="T18" fmla="*/ 6096000 w 5089"/>
              <a:gd name="T19" fmla="*/ 152400 h 721"/>
              <a:gd name="T20" fmla="*/ 6858001 w 5089"/>
              <a:gd name="T21" fmla="*/ 0 h 721"/>
              <a:gd name="T22" fmla="*/ 7543801 w 5089"/>
              <a:gd name="T23" fmla="*/ 457200 h 721"/>
              <a:gd name="T24" fmla="*/ 8077201 w 5089"/>
              <a:gd name="T25" fmla="*/ 152400 h 7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89"/>
              <a:gd name="T40" fmla="*/ 0 h 721"/>
              <a:gd name="T41" fmla="*/ 5089 w 5089"/>
              <a:gd name="T42" fmla="*/ 721 h 7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89" h="721">
                <a:moveTo>
                  <a:pt x="0" y="576"/>
                </a:moveTo>
                <a:lnTo>
                  <a:pt x="480" y="576"/>
                </a:lnTo>
                <a:lnTo>
                  <a:pt x="1152" y="432"/>
                </a:lnTo>
                <a:lnTo>
                  <a:pt x="1440" y="432"/>
                </a:lnTo>
                <a:lnTo>
                  <a:pt x="1776" y="384"/>
                </a:lnTo>
                <a:lnTo>
                  <a:pt x="2160" y="96"/>
                </a:lnTo>
                <a:lnTo>
                  <a:pt x="2544" y="720"/>
                </a:lnTo>
                <a:lnTo>
                  <a:pt x="2928" y="336"/>
                </a:lnTo>
                <a:lnTo>
                  <a:pt x="3408" y="192"/>
                </a:lnTo>
                <a:lnTo>
                  <a:pt x="3840" y="96"/>
                </a:lnTo>
                <a:lnTo>
                  <a:pt x="4320" y="0"/>
                </a:lnTo>
                <a:lnTo>
                  <a:pt x="4752" y="288"/>
                </a:lnTo>
                <a:lnTo>
                  <a:pt x="5088" y="96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9525" y="37179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FF33FF"/>
                </a:solidFill>
              </a:rPr>
              <a:t>8-9</a:t>
            </a:r>
          </a:p>
        </p:txBody>
      </p:sp>
      <p:sp>
        <p:nvSpPr>
          <p:cNvPr id="12326" name="Freeform 38"/>
          <p:cNvSpPr>
            <a:spLocks/>
          </p:cNvSpPr>
          <p:nvPr/>
        </p:nvSpPr>
        <p:spPr bwMode="auto">
          <a:xfrm>
            <a:off x="685800" y="3341688"/>
            <a:ext cx="8078788" cy="774700"/>
          </a:xfrm>
          <a:custGeom>
            <a:avLst/>
            <a:gdLst>
              <a:gd name="T0" fmla="*/ 0 w 5089"/>
              <a:gd name="T1" fmla="*/ 544513 h 488"/>
              <a:gd name="T2" fmla="*/ 1143000 w 5089"/>
              <a:gd name="T3" fmla="*/ 239713 h 488"/>
              <a:gd name="T4" fmla="*/ 1828800 w 5089"/>
              <a:gd name="T5" fmla="*/ 544513 h 488"/>
              <a:gd name="T6" fmla="*/ 2819400 w 5089"/>
              <a:gd name="T7" fmla="*/ 392112 h 488"/>
              <a:gd name="T8" fmla="*/ 3429000 w 5089"/>
              <a:gd name="T9" fmla="*/ 87313 h 488"/>
              <a:gd name="T10" fmla="*/ 4038600 w 5089"/>
              <a:gd name="T11" fmla="*/ 773113 h 488"/>
              <a:gd name="T12" fmla="*/ 4648200 w 5089"/>
              <a:gd name="T13" fmla="*/ 239713 h 488"/>
              <a:gd name="T14" fmla="*/ 5638800 w 5089"/>
              <a:gd name="T15" fmla="*/ 11113 h 488"/>
              <a:gd name="T16" fmla="*/ 6553201 w 5089"/>
              <a:gd name="T17" fmla="*/ 11113 h 488"/>
              <a:gd name="T18" fmla="*/ 6629401 w 5089"/>
              <a:gd name="T19" fmla="*/ 0 h 488"/>
              <a:gd name="T20" fmla="*/ 6858001 w 5089"/>
              <a:gd name="T21" fmla="*/ 11113 h 488"/>
              <a:gd name="T22" fmla="*/ 7620001 w 5089"/>
              <a:gd name="T23" fmla="*/ 392112 h 488"/>
              <a:gd name="T24" fmla="*/ 8077201 w 5089"/>
              <a:gd name="T25" fmla="*/ 544513 h 488"/>
              <a:gd name="T26" fmla="*/ 8077201 w 5089"/>
              <a:gd name="T27" fmla="*/ 468313 h 4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89"/>
              <a:gd name="T43" fmla="*/ 0 h 488"/>
              <a:gd name="T44" fmla="*/ 5089 w 5089"/>
              <a:gd name="T45" fmla="*/ 488 h 4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89" h="488">
                <a:moveTo>
                  <a:pt x="0" y="343"/>
                </a:moveTo>
                <a:lnTo>
                  <a:pt x="720" y="151"/>
                </a:lnTo>
                <a:lnTo>
                  <a:pt x="1152" y="343"/>
                </a:lnTo>
                <a:lnTo>
                  <a:pt x="1776" y="247"/>
                </a:lnTo>
                <a:lnTo>
                  <a:pt x="2160" y="55"/>
                </a:lnTo>
                <a:lnTo>
                  <a:pt x="2544" y="487"/>
                </a:lnTo>
                <a:lnTo>
                  <a:pt x="2928" y="151"/>
                </a:lnTo>
                <a:lnTo>
                  <a:pt x="3552" y="7"/>
                </a:lnTo>
                <a:lnTo>
                  <a:pt x="4128" y="7"/>
                </a:lnTo>
                <a:lnTo>
                  <a:pt x="4176" y="0"/>
                </a:lnTo>
                <a:lnTo>
                  <a:pt x="4320" y="7"/>
                </a:lnTo>
                <a:lnTo>
                  <a:pt x="4800" y="247"/>
                </a:lnTo>
                <a:lnTo>
                  <a:pt x="5088" y="343"/>
                </a:lnTo>
                <a:lnTo>
                  <a:pt x="5088" y="295"/>
                </a:lnTo>
              </a:path>
            </a:pathLst>
          </a:custGeom>
          <a:noFill/>
          <a:ln w="12700" cap="rnd">
            <a:solidFill>
              <a:srgbClr val="FF33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-66675" y="34131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669900"/>
                </a:solidFill>
              </a:rPr>
              <a:t>10-11</a:t>
            </a:r>
          </a:p>
        </p:txBody>
      </p:sp>
      <p:sp>
        <p:nvSpPr>
          <p:cNvPr id="12328" name="Freeform 40"/>
          <p:cNvSpPr>
            <a:spLocks/>
          </p:cNvSpPr>
          <p:nvPr/>
        </p:nvSpPr>
        <p:spPr bwMode="auto">
          <a:xfrm>
            <a:off x="838200" y="3124200"/>
            <a:ext cx="7926388" cy="763588"/>
          </a:xfrm>
          <a:custGeom>
            <a:avLst/>
            <a:gdLst>
              <a:gd name="T0" fmla="*/ 0 w 4993"/>
              <a:gd name="T1" fmla="*/ 457200 h 481"/>
              <a:gd name="T2" fmla="*/ 533400 w 4993"/>
              <a:gd name="T3" fmla="*/ 152400 h 481"/>
              <a:gd name="T4" fmla="*/ 1143000 w 4993"/>
              <a:gd name="T5" fmla="*/ 533400 h 481"/>
              <a:gd name="T6" fmla="*/ 2209800 w 4993"/>
              <a:gd name="T7" fmla="*/ 533400 h 481"/>
              <a:gd name="T8" fmla="*/ 2743200 w 4993"/>
              <a:gd name="T9" fmla="*/ 304800 h 481"/>
              <a:gd name="T10" fmla="*/ 3429000 w 4993"/>
              <a:gd name="T11" fmla="*/ 76200 h 481"/>
              <a:gd name="T12" fmla="*/ 3962400 w 4993"/>
              <a:gd name="T13" fmla="*/ 457200 h 481"/>
              <a:gd name="T14" fmla="*/ 4114800 w 4993"/>
              <a:gd name="T15" fmla="*/ 304800 h 481"/>
              <a:gd name="T16" fmla="*/ 4572000 w 4993"/>
              <a:gd name="T17" fmla="*/ 76200 h 481"/>
              <a:gd name="T18" fmla="*/ 6019800 w 4993"/>
              <a:gd name="T19" fmla="*/ 0 h 481"/>
              <a:gd name="T20" fmla="*/ 6934201 w 4993"/>
              <a:gd name="T21" fmla="*/ 533400 h 481"/>
              <a:gd name="T22" fmla="*/ 7543801 w 4993"/>
              <a:gd name="T23" fmla="*/ 533400 h 481"/>
              <a:gd name="T24" fmla="*/ 7924801 w 4993"/>
              <a:gd name="T25" fmla="*/ 609600 h 481"/>
              <a:gd name="T26" fmla="*/ 7924801 w 4993"/>
              <a:gd name="T27" fmla="*/ 762000 h 4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993"/>
              <a:gd name="T43" fmla="*/ 0 h 481"/>
              <a:gd name="T44" fmla="*/ 4993 w 4993"/>
              <a:gd name="T45" fmla="*/ 481 h 48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993" h="481">
                <a:moveTo>
                  <a:pt x="0" y="288"/>
                </a:moveTo>
                <a:lnTo>
                  <a:pt x="336" y="96"/>
                </a:lnTo>
                <a:lnTo>
                  <a:pt x="720" y="336"/>
                </a:lnTo>
                <a:lnTo>
                  <a:pt x="1392" y="336"/>
                </a:lnTo>
                <a:lnTo>
                  <a:pt x="1728" y="192"/>
                </a:lnTo>
                <a:lnTo>
                  <a:pt x="2160" y="48"/>
                </a:lnTo>
                <a:lnTo>
                  <a:pt x="2496" y="288"/>
                </a:lnTo>
                <a:lnTo>
                  <a:pt x="2592" y="192"/>
                </a:lnTo>
                <a:lnTo>
                  <a:pt x="2880" y="48"/>
                </a:lnTo>
                <a:lnTo>
                  <a:pt x="3792" y="0"/>
                </a:lnTo>
                <a:lnTo>
                  <a:pt x="4368" y="336"/>
                </a:lnTo>
                <a:lnTo>
                  <a:pt x="4752" y="336"/>
                </a:lnTo>
                <a:lnTo>
                  <a:pt x="4992" y="384"/>
                </a:lnTo>
                <a:lnTo>
                  <a:pt x="4992" y="480"/>
                </a:lnTo>
              </a:path>
            </a:pathLst>
          </a:custGeom>
          <a:noFill/>
          <a:ln w="12700" cap="rnd">
            <a:solidFill>
              <a:srgbClr val="66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-66675" y="30321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FF0033"/>
                </a:solidFill>
              </a:rPr>
              <a:t>12-13</a:t>
            </a:r>
          </a:p>
        </p:txBody>
      </p:sp>
      <p:sp>
        <p:nvSpPr>
          <p:cNvPr id="12330" name="Freeform 42"/>
          <p:cNvSpPr>
            <a:spLocks/>
          </p:cNvSpPr>
          <p:nvPr/>
        </p:nvSpPr>
        <p:spPr bwMode="auto">
          <a:xfrm>
            <a:off x="838200" y="2895600"/>
            <a:ext cx="7850188" cy="763588"/>
          </a:xfrm>
          <a:custGeom>
            <a:avLst/>
            <a:gdLst>
              <a:gd name="T0" fmla="*/ 0 w 4945"/>
              <a:gd name="T1" fmla="*/ 304800 h 481"/>
              <a:gd name="T2" fmla="*/ 152400 w 4945"/>
              <a:gd name="T3" fmla="*/ 228600 h 481"/>
              <a:gd name="T4" fmla="*/ 533400 w 4945"/>
              <a:gd name="T5" fmla="*/ 304800 h 481"/>
              <a:gd name="T6" fmla="*/ 990600 w 4945"/>
              <a:gd name="T7" fmla="*/ 381000 h 481"/>
              <a:gd name="T8" fmla="*/ 1447800 w 4945"/>
              <a:gd name="T9" fmla="*/ 228600 h 481"/>
              <a:gd name="T10" fmla="*/ 1676400 w 4945"/>
              <a:gd name="T11" fmla="*/ 228600 h 481"/>
              <a:gd name="T12" fmla="*/ 2133600 w 4945"/>
              <a:gd name="T13" fmla="*/ 381000 h 481"/>
              <a:gd name="T14" fmla="*/ 2743200 w 4945"/>
              <a:gd name="T15" fmla="*/ 228600 h 481"/>
              <a:gd name="T16" fmla="*/ 3581400 w 4945"/>
              <a:gd name="T17" fmla="*/ 152400 h 481"/>
              <a:gd name="T18" fmla="*/ 3676650 w 4945"/>
              <a:gd name="T19" fmla="*/ 187325 h 481"/>
              <a:gd name="T20" fmla="*/ 4419600 w 4945"/>
              <a:gd name="T21" fmla="*/ 0 h 481"/>
              <a:gd name="T22" fmla="*/ 5638800 w 4945"/>
              <a:gd name="T23" fmla="*/ 76200 h 481"/>
              <a:gd name="T24" fmla="*/ 6705601 w 4945"/>
              <a:gd name="T25" fmla="*/ 304800 h 481"/>
              <a:gd name="T26" fmla="*/ 7315201 w 4945"/>
              <a:gd name="T27" fmla="*/ 762000 h 481"/>
              <a:gd name="T28" fmla="*/ 7848601 w 4945"/>
              <a:gd name="T29" fmla="*/ 304800 h 4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45"/>
              <a:gd name="T46" fmla="*/ 0 h 481"/>
              <a:gd name="T47" fmla="*/ 4945 w 4945"/>
              <a:gd name="T48" fmla="*/ 481 h 4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45" h="481">
                <a:moveTo>
                  <a:pt x="0" y="192"/>
                </a:moveTo>
                <a:lnTo>
                  <a:pt x="96" y="144"/>
                </a:lnTo>
                <a:lnTo>
                  <a:pt x="336" y="192"/>
                </a:lnTo>
                <a:lnTo>
                  <a:pt x="624" y="240"/>
                </a:lnTo>
                <a:lnTo>
                  <a:pt x="912" y="144"/>
                </a:lnTo>
                <a:lnTo>
                  <a:pt x="1056" y="144"/>
                </a:lnTo>
                <a:lnTo>
                  <a:pt x="1344" y="240"/>
                </a:lnTo>
                <a:lnTo>
                  <a:pt x="1728" y="144"/>
                </a:lnTo>
                <a:lnTo>
                  <a:pt x="2256" y="96"/>
                </a:lnTo>
                <a:lnTo>
                  <a:pt x="2316" y="118"/>
                </a:lnTo>
                <a:lnTo>
                  <a:pt x="2784" y="0"/>
                </a:lnTo>
                <a:lnTo>
                  <a:pt x="3552" y="48"/>
                </a:lnTo>
                <a:lnTo>
                  <a:pt x="4224" y="192"/>
                </a:lnTo>
                <a:lnTo>
                  <a:pt x="4608" y="480"/>
                </a:lnTo>
                <a:lnTo>
                  <a:pt x="4944" y="192"/>
                </a:lnTo>
              </a:path>
            </a:pathLst>
          </a:custGeom>
          <a:noFill/>
          <a:ln w="25400" cap="rnd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-66675" y="26511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FF99FF"/>
                </a:solidFill>
              </a:rPr>
              <a:t>14-15</a:t>
            </a:r>
          </a:p>
        </p:txBody>
      </p:sp>
      <p:sp>
        <p:nvSpPr>
          <p:cNvPr id="12332" name="Freeform 44"/>
          <p:cNvSpPr>
            <a:spLocks/>
          </p:cNvSpPr>
          <p:nvPr/>
        </p:nvSpPr>
        <p:spPr bwMode="auto">
          <a:xfrm>
            <a:off x="914400" y="2514600"/>
            <a:ext cx="7850188" cy="458788"/>
          </a:xfrm>
          <a:custGeom>
            <a:avLst/>
            <a:gdLst>
              <a:gd name="T0" fmla="*/ 0 w 4945"/>
              <a:gd name="T1" fmla="*/ 304800 h 289"/>
              <a:gd name="T2" fmla="*/ 914400 w 4945"/>
              <a:gd name="T3" fmla="*/ 304800 h 289"/>
              <a:gd name="T4" fmla="*/ 2133600 w 4945"/>
              <a:gd name="T5" fmla="*/ 228600 h 289"/>
              <a:gd name="T6" fmla="*/ 2819400 w 4945"/>
              <a:gd name="T7" fmla="*/ 228600 h 289"/>
              <a:gd name="T8" fmla="*/ 3276600 w 4945"/>
              <a:gd name="T9" fmla="*/ 381000 h 289"/>
              <a:gd name="T10" fmla="*/ 3810000 w 4945"/>
              <a:gd name="T11" fmla="*/ 0 h 289"/>
              <a:gd name="T12" fmla="*/ 4267200 w 4945"/>
              <a:gd name="T13" fmla="*/ 76200 h 289"/>
              <a:gd name="T14" fmla="*/ 4953000 w 4945"/>
              <a:gd name="T15" fmla="*/ 304800 h 289"/>
              <a:gd name="T16" fmla="*/ 5638800 w 4945"/>
              <a:gd name="T17" fmla="*/ 381000 h 289"/>
              <a:gd name="T18" fmla="*/ 6248399 w 4945"/>
              <a:gd name="T19" fmla="*/ 381000 h 289"/>
              <a:gd name="T20" fmla="*/ 6629401 w 4945"/>
              <a:gd name="T21" fmla="*/ 457200 h 289"/>
              <a:gd name="T22" fmla="*/ 7239001 w 4945"/>
              <a:gd name="T23" fmla="*/ 228600 h 289"/>
              <a:gd name="T24" fmla="*/ 7848601 w 4945"/>
              <a:gd name="T25" fmla="*/ 152400 h 289"/>
              <a:gd name="T26" fmla="*/ 7772401 w 4945"/>
              <a:gd name="T27" fmla="*/ 152400 h 28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945"/>
              <a:gd name="T43" fmla="*/ 0 h 289"/>
              <a:gd name="T44" fmla="*/ 4945 w 4945"/>
              <a:gd name="T45" fmla="*/ 289 h 28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945" h="289">
                <a:moveTo>
                  <a:pt x="0" y="192"/>
                </a:moveTo>
                <a:lnTo>
                  <a:pt x="576" y="192"/>
                </a:lnTo>
                <a:lnTo>
                  <a:pt x="1344" y="144"/>
                </a:lnTo>
                <a:lnTo>
                  <a:pt x="1776" y="144"/>
                </a:lnTo>
                <a:lnTo>
                  <a:pt x="2064" y="240"/>
                </a:lnTo>
                <a:lnTo>
                  <a:pt x="2400" y="0"/>
                </a:lnTo>
                <a:lnTo>
                  <a:pt x="2688" y="48"/>
                </a:lnTo>
                <a:lnTo>
                  <a:pt x="3120" y="192"/>
                </a:lnTo>
                <a:lnTo>
                  <a:pt x="3552" y="240"/>
                </a:lnTo>
                <a:lnTo>
                  <a:pt x="3936" y="240"/>
                </a:lnTo>
                <a:lnTo>
                  <a:pt x="4176" y="288"/>
                </a:lnTo>
                <a:lnTo>
                  <a:pt x="4560" y="144"/>
                </a:lnTo>
                <a:lnTo>
                  <a:pt x="4944" y="96"/>
                </a:lnTo>
                <a:lnTo>
                  <a:pt x="4896" y="96"/>
                </a:lnTo>
              </a:path>
            </a:pathLst>
          </a:custGeom>
          <a:noFill/>
          <a:ln w="25400" cap="rnd">
            <a:solidFill>
              <a:srgbClr val="FF99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-66675" y="21939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16-17</a:t>
            </a:r>
          </a:p>
        </p:txBody>
      </p:sp>
      <p:sp>
        <p:nvSpPr>
          <p:cNvPr id="12334" name="Freeform 46"/>
          <p:cNvSpPr>
            <a:spLocks/>
          </p:cNvSpPr>
          <p:nvPr/>
        </p:nvSpPr>
        <p:spPr bwMode="auto">
          <a:xfrm>
            <a:off x="838200" y="2438400"/>
            <a:ext cx="7926388" cy="534988"/>
          </a:xfrm>
          <a:custGeom>
            <a:avLst/>
            <a:gdLst>
              <a:gd name="T0" fmla="*/ 0 w 4993"/>
              <a:gd name="T1" fmla="*/ 0 h 337"/>
              <a:gd name="T2" fmla="*/ 533400 w 4993"/>
              <a:gd name="T3" fmla="*/ 152400 h 337"/>
              <a:gd name="T4" fmla="*/ 615950 w 4993"/>
              <a:gd name="T5" fmla="*/ 125413 h 337"/>
              <a:gd name="T6" fmla="*/ 1143000 w 4993"/>
              <a:gd name="T7" fmla="*/ 76200 h 337"/>
              <a:gd name="T8" fmla="*/ 1600200 w 4993"/>
              <a:gd name="T9" fmla="*/ 152400 h 337"/>
              <a:gd name="T10" fmla="*/ 2590800 w 4993"/>
              <a:gd name="T11" fmla="*/ 76200 h 337"/>
              <a:gd name="T12" fmla="*/ 3352800 w 4993"/>
              <a:gd name="T13" fmla="*/ 381000 h 337"/>
              <a:gd name="T14" fmla="*/ 3886200 w 4993"/>
              <a:gd name="T15" fmla="*/ 0 h 337"/>
              <a:gd name="T16" fmla="*/ 4572000 w 4993"/>
              <a:gd name="T17" fmla="*/ 152400 h 337"/>
              <a:gd name="T18" fmla="*/ 5029200 w 4993"/>
              <a:gd name="T19" fmla="*/ 381000 h 337"/>
              <a:gd name="T20" fmla="*/ 5638800 w 4993"/>
              <a:gd name="T21" fmla="*/ 533400 h 337"/>
              <a:gd name="T22" fmla="*/ 6324599 w 4993"/>
              <a:gd name="T23" fmla="*/ 457200 h 337"/>
              <a:gd name="T24" fmla="*/ 6705601 w 4993"/>
              <a:gd name="T25" fmla="*/ 533400 h 337"/>
              <a:gd name="T26" fmla="*/ 7239001 w 4993"/>
              <a:gd name="T27" fmla="*/ 304800 h 337"/>
              <a:gd name="T28" fmla="*/ 7924801 w 4993"/>
              <a:gd name="T29" fmla="*/ 304800 h 337"/>
              <a:gd name="T30" fmla="*/ 7848601 w 4993"/>
              <a:gd name="T31" fmla="*/ 304800 h 3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993"/>
              <a:gd name="T49" fmla="*/ 0 h 337"/>
              <a:gd name="T50" fmla="*/ 4993 w 4993"/>
              <a:gd name="T51" fmla="*/ 337 h 3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993" h="337">
                <a:moveTo>
                  <a:pt x="0" y="0"/>
                </a:moveTo>
                <a:lnTo>
                  <a:pt x="336" y="96"/>
                </a:lnTo>
                <a:lnTo>
                  <a:pt x="388" y="79"/>
                </a:lnTo>
                <a:lnTo>
                  <a:pt x="720" y="48"/>
                </a:lnTo>
                <a:lnTo>
                  <a:pt x="1008" y="96"/>
                </a:lnTo>
                <a:lnTo>
                  <a:pt x="1632" y="48"/>
                </a:lnTo>
                <a:lnTo>
                  <a:pt x="2112" y="240"/>
                </a:lnTo>
                <a:lnTo>
                  <a:pt x="2448" y="0"/>
                </a:lnTo>
                <a:lnTo>
                  <a:pt x="2880" y="96"/>
                </a:lnTo>
                <a:lnTo>
                  <a:pt x="3168" y="240"/>
                </a:lnTo>
                <a:lnTo>
                  <a:pt x="3552" y="336"/>
                </a:lnTo>
                <a:lnTo>
                  <a:pt x="3984" y="288"/>
                </a:lnTo>
                <a:lnTo>
                  <a:pt x="4224" y="336"/>
                </a:lnTo>
                <a:lnTo>
                  <a:pt x="4560" y="192"/>
                </a:lnTo>
                <a:lnTo>
                  <a:pt x="4992" y="192"/>
                </a:lnTo>
                <a:lnTo>
                  <a:pt x="4944" y="192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3175" y="14319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003300"/>
                </a:solidFill>
              </a:rPr>
              <a:t>SEN</a:t>
            </a:r>
          </a:p>
        </p:txBody>
      </p:sp>
      <p:sp>
        <p:nvSpPr>
          <p:cNvPr id="12336" name="Freeform 48"/>
          <p:cNvSpPr>
            <a:spLocks/>
          </p:cNvSpPr>
          <p:nvPr/>
        </p:nvSpPr>
        <p:spPr bwMode="auto">
          <a:xfrm>
            <a:off x="838200" y="1676400"/>
            <a:ext cx="7926388" cy="1144588"/>
          </a:xfrm>
          <a:custGeom>
            <a:avLst/>
            <a:gdLst>
              <a:gd name="T0" fmla="*/ 0 w 4993"/>
              <a:gd name="T1" fmla="*/ 76200 h 721"/>
              <a:gd name="T2" fmla="*/ 533400 w 4993"/>
              <a:gd name="T3" fmla="*/ 228600 h 721"/>
              <a:gd name="T4" fmla="*/ 1600200 w 4993"/>
              <a:gd name="T5" fmla="*/ 0 h 721"/>
              <a:gd name="T6" fmla="*/ 2057400 w 4993"/>
              <a:gd name="T7" fmla="*/ 76200 h 721"/>
              <a:gd name="T8" fmla="*/ 2743200 w 4993"/>
              <a:gd name="T9" fmla="*/ 533400 h 721"/>
              <a:gd name="T10" fmla="*/ 3276600 w 4993"/>
              <a:gd name="T11" fmla="*/ 1143000 h 721"/>
              <a:gd name="T12" fmla="*/ 3886200 w 4993"/>
              <a:gd name="T13" fmla="*/ 152400 h 721"/>
              <a:gd name="T14" fmla="*/ 4419600 w 4993"/>
              <a:gd name="T15" fmla="*/ 228600 h 721"/>
              <a:gd name="T16" fmla="*/ 5562600 w 4993"/>
              <a:gd name="T17" fmla="*/ 1066800 h 721"/>
              <a:gd name="T18" fmla="*/ 6858001 w 4993"/>
              <a:gd name="T19" fmla="*/ 838200 h 721"/>
              <a:gd name="T20" fmla="*/ 7315201 w 4993"/>
              <a:gd name="T21" fmla="*/ 228600 h 721"/>
              <a:gd name="T22" fmla="*/ 7924801 w 4993"/>
              <a:gd name="T23" fmla="*/ 533400 h 721"/>
              <a:gd name="T24" fmla="*/ 7848601 w 4993"/>
              <a:gd name="T25" fmla="*/ 533400 h 7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993"/>
              <a:gd name="T40" fmla="*/ 0 h 721"/>
              <a:gd name="T41" fmla="*/ 4993 w 4993"/>
              <a:gd name="T42" fmla="*/ 721 h 7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993" h="721">
                <a:moveTo>
                  <a:pt x="0" y="48"/>
                </a:moveTo>
                <a:lnTo>
                  <a:pt x="336" y="144"/>
                </a:lnTo>
                <a:lnTo>
                  <a:pt x="1008" y="0"/>
                </a:lnTo>
                <a:lnTo>
                  <a:pt x="1296" y="48"/>
                </a:lnTo>
                <a:lnTo>
                  <a:pt x="1728" y="336"/>
                </a:lnTo>
                <a:lnTo>
                  <a:pt x="2064" y="720"/>
                </a:lnTo>
                <a:lnTo>
                  <a:pt x="2448" y="96"/>
                </a:lnTo>
                <a:lnTo>
                  <a:pt x="2784" y="144"/>
                </a:lnTo>
                <a:lnTo>
                  <a:pt x="3504" y="672"/>
                </a:lnTo>
                <a:lnTo>
                  <a:pt x="4320" y="528"/>
                </a:lnTo>
                <a:lnTo>
                  <a:pt x="4608" y="144"/>
                </a:lnTo>
                <a:lnTo>
                  <a:pt x="4992" y="336"/>
                </a:lnTo>
                <a:lnTo>
                  <a:pt x="4944" y="336"/>
                </a:lnTo>
              </a:path>
            </a:pathLst>
          </a:custGeom>
          <a:noFill/>
          <a:ln w="50800" cap="rnd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37" name="Freeform 49"/>
          <p:cNvSpPr>
            <a:spLocks/>
          </p:cNvSpPr>
          <p:nvPr/>
        </p:nvSpPr>
        <p:spPr bwMode="auto">
          <a:xfrm>
            <a:off x="762000" y="1676400"/>
            <a:ext cx="8078788" cy="2820988"/>
          </a:xfrm>
          <a:custGeom>
            <a:avLst/>
            <a:gdLst>
              <a:gd name="T0" fmla="*/ 76200 w 5089"/>
              <a:gd name="T1" fmla="*/ 76200 h 1777"/>
              <a:gd name="T2" fmla="*/ 533400 w 5089"/>
              <a:gd name="T3" fmla="*/ 228600 h 1777"/>
              <a:gd name="T4" fmla="*/ 604837 w 5089"/>
              <a:gd name="T5" fmla="*/ 252413 h 1777"/>
              <a:gd name="T6" fmla="*/ 1447800 w 5089"/>
              <a:gd name="T7" fmla="*/ 76200 h 1777"/>
              <a:gd name="T8" fmla="*/ 1676400 w 5089"/>
              <a:gd name="T9" fmla="*/ 0 h 1777"/>
              <a:gd name="T10" fmla="*/ 2057400 w 5089"/>
              <a:gd name="T11" fmla="*/ 76200 h 1777"/>
              <a:gd name="T12" fmla="*/ 2514600 w 5089"/>
              <a:gd name="T13" fmla="*/ 381000 h 1777"/>
              <a:gd name="T14" fmla="*/ 2819400 w 5089"/>
              <a:gd name="T15" fmla="*/ 609600 h 1777"/>
              <a:gd name="T16" fmla="*/ 3276600 w 5089"/>
              <a:gd name="T17" fmla="*/ 1143000 h 1777"/>
              <a:gd name="T18" fmla="*/ 3352800 w 5089"/>
              <a:gd name="T19" fmla="*/ 1143000 h 1777"/>
              <a:gd name="T20" fmla="*/ 3962400 w 5089"/>
              <a:gd name="T21" fmla="*/ 152400 h 1777"/>
              <a:gd name="T22" fmla="*/ 4419600 w 5089"/>
              <a:gd name="T23" fmla="*/ 228600 h 1777"/>
              <a:gd name="T24" fmla="*/ 5715000 w 5089"/>
              <a:gd name="T25" fmla="*/ 1066800 h 1777"/>
              <a:gd name="T26" fmla="*/ 6934201 w 5089"/>
              <a:gd name="T27" fmla="*/ 838200 h 1777"/>
              <a:gd name="T28" fmla="*/ 7391401 w 5089"/>
              <a:gd name="T29" fmla="*/ 228600 h 1777"/>
              <a:gd name="T30" fmla="*/ 8001001 w 5089"/>
              <a:gd name="T31" fmla="*/ 533400 h 1777"/>
              <a:gd name="T32" fmla="*/ 8077201 w 5089"/>
              <a:gd name="T33" fmla="*/ 2133601 h 1777"/>
              <a:gd name="T34" fmla="*/ 7391401 w 5089"/>
              <a:gd name="T35" fmla="*/ 2057401 h 1777"/>
              <a:gd name="T36" fmla="*/ 6781801 w 5089"/>
              <a:gd name="T37" fmla="*/ 1676401 h 1777"/>
              <a:gd name="T38" fmla="*/ 5105400 w 5089"/>
              <a:gd name="T39" fmla="*/ 1981201 h 1777"/>
              <a:gd name="T40" fmla="*/ 4419600 w 5089"/>
              <a:gd name="T41" fmla="*/ 2286001 h 1777"/>
              <a:gd name="T42" fmla="*/ 3962400 w 5089"/>
              <a:gd name="T43" fmla="*/ 2819401 h 1777"/>
              <a:gd name="T44" fmla="*/ 3352800 w 5089"/>
              <a:gd name="T45" fmla="*/ 1828801 h 1777"/>
              <a:gd name="T46" fmla="*/ 2667000 w 5089"/>
              <a:gd name="T47" fmla="*/ 2286001 h 1777"/>
              <a:gd name="T48" fmla="*/ 1905000 w 5089"/>
              <a:gd name="T49" fmla="*/ 2362201 h 1777"/>
              <a:gd name="T50" fmla="*/ 762000 w 5089"/>
              <a:gd name="T51" fmla="*/ 2514601 h 1777"/>
              <a:gd name="T52" fmla="*/ 0 w 5089"/>
              <a:gd name="T53" fmla="*/ 2590801 h 1777"/>
              <a:gd name="T54" fmla="*/ 76200 w 5089"/>
              <a:gd name="T55" fmla="*/ 76200 h 17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089"/>
              <a:gd name="T85" fmla="*/ 0 h 1777"/>
              <a:gd name="T86" fmla="*/ 5089 w 5089"/>
              <a:gd name="T87" fmla="*/ 1777 h 177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089" h="1777">
                <a:moveTo>
                  <a:pt x="48" y="48"/>
                </a:moveTo>
                <a:lnTo>
                  <a:pt x="336" y="144"/>
                </a:lnTo>
                <a:lnTo>
                  <a:pt x="381" y="159"/>
                </a:lnTo>
                <a:lnTo>
                  <a:pt x="912" y="48"/>
                </a:lnTo>
                <a:lnTo>
                  <a:pt x="1056" y="0"/>
                </a:lnTo>
                <a:lnTo>
                  <a:pt x="1296" y="48"/>
                </a:lnTo>
                <a:lnTo>
                  <a:pt x="1584" y="240"/>
                </a:lnTo>
                <a:lnTo>
                  <a:pt x="1776" y="384"/>
                </a:lnTo>
                <a:lnTo>
                  <a:pt x="2064" y="720"/>
                </a:lnTo>
                <a:lnTo>
                  <a:pt x="2112" y="720"/>
                </a:lnTo>
                <a:lnTo>
                  <a:pt x="2496" y="96"/>
                </a:lnTo>
                <a:lnTo>
                  <a:pt x="2784" y="144"/>
                </a:lnTo>
                <a:lnTo>
                  <a:pt x="3600" y="672"/>
                </a:lnTo>
                <a:lnTo>
                  <a:pt x="4368" y="528"/>
                </a:lnTo>
                <a:lnTo>
                  <a:pt x="4656" y="144"/>
                </a:lnTo>
                <a:lnTo>
                  <a:pt x="5040" y="336"/>
                </a:lnTo>
                <a:lnTo>
                  <a:pt x="5088" y="1344"/>
                </a:lnTo>
                <a:lnTo>
                  <a:pt x="4656" y="1296"/>
                </a:lnTo>
                <a:lnTo>
                  <a:pt x="4272" y="1056"/>
                </a:lnTo>
                <a:lnTo>
                  <a:pt x="3216" y="1248"/>
                </a:lnTo>
                <a:lnTo>
                  <a:pt x="2784" y="1440"/>
                </a:lnTo>
                <a:lnTo>
                  <a:pt x="2496" y="1776"/>
                </a:lnTo>
                <a:lnTo>
                  <a:pt x="2112" y="1152"/>
                </a:lnTo>
                <a:lnTo>
                  <a:pt x="1680" y="1440"/>
                </a:lnTo>
                <a:lnTo>
                  <a:pt x="1200" y="1488"/>
                </a:lnTo>
                <a:lnTo>
                  <a:pt x="480" y="1584"/>
                </a:lnTo>
                <a:lnTo>
                  <a:pt x="0" y="1632"/>
                </a:lnTo>
                <a:lnTo>
                  <a:pt x="48" y="48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E5E500"/>
              </a:gs>
            </a:gsLst>
            <a:lin ang="5400000" scaled="1"/>
          </a:gra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38" name="AutoShape 50"/>
          <p:cNvSpPr>
            <a:spLocks noChangeArrowheads="1"/>
          </p:cNvSpPr>
          <p:nvPr/>
        </p:nvSpPr>
        <p:spPr bwMode="auto">
          <a:xfrm>
            <a:off x="1835150" y="1758950"/>
            <a:ext cx="901700" cy="2273300"/>
          </a:xfrm>
          <a:prstGeom prst="upArrow">
            <a:avLst>
              <a:gd name="adj1" fmla="val 75009"/>
              <a:gd name="adj2" fmla="val 99001"/>
            </a:avLst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AutoShape 51"/>
          <p:cNvSpPr>
            <a:spLocks noChangeArrowheads="1"/>
          </p:cNvSpPr>
          <p:nvPr/>
        </p:nvSpPr>
        <p:spPr bwMode="auto">
          <a:xfrm>
            <a:off x="4502150" y="1835150"/>
            <a:ext cx="825500" cy="2349500"/>
          </a:xfrm>
          <a:prstGeom prst="upArrow">
            <a:avLst>
              <a:gd name="adj1" fmla="val 75009"/>
              <a:gd name="adj2" fmla="val 103792"/>
            </a:avLst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AutoShape 52"/>
          <p:cNvSpPr>
            <a:spLocks noChangeArrowheads="1"/>
          </p:cNvSpPr>
          <p:nvPr/>
        </p:nvSpPr>
        <p:spPr bwMode="auto">
          <a:xfrm>
            <a:off x="8007350" y="2063750"/>
            <a:ext cx="673100" cy="1663700"/>
          </a:xfrm>
          <a:prstGeom prst="upArrow">
            <a:avLst>
              <a:gd name="adj1" fmla="val 75009"/>
              <a:gd name="adj2" fmla="val 100275"/>
            </a:avLst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AutoShape 53"/>
          <p:cNvSpPr>
            <a:spLocks noChangeArrowheads="1"/>
          </p:cNvSpPr>
          <p:nvPr/>
        </p:nvSpPr>
        <p:spPr bwMode="auto">
          <a:xfrm>
            <a:off x="3740150" y="2825750"/>
            <a:ext cx="673100" cy="673100"/>
          </a:xfrm>
          <a:prstGeom prst="upArrow">
            <a:avLst>
              <a:gd name="adj1" fmla="val 50000"/>
              <a:gd name="adj2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AutoShape 54"/>
          <p:cNvSpPr>
            <a:spLocks noChangeArrowheads="1"/>
          </p:cNvSpPr>
          <p:nvPr/>
        </p:nvSpPr>
        <p:spPr bwMode="auto">
          <a:xfrm>
            <a:off x="6559550" y="2673350"/>
            <a:ext cx="749300" cy="825500"/>
          </a:xfrm>
          <a:prstGeom prst="upArrow">
            <a:avLst>
              <a:gd name="adj1" fmla="val 50000"/>
              <a:gd name="adj2" fmla="val 55049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75"/>
                                        <p:tgtEl>
                                          <p:spTgt spid="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725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225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75"/>
                                        <p:tgtEl>
                                          <p:spTgt spid="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4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95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75"/>
                                        <p:tgtEl>
                                          <p:spTgt spid="12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325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825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2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7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075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575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75"/>
                                        <p:tgtEl>
                                          <p:spTgt spid="12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99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45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75"/>
                                        <p:tgtEl>
                                          <p:spTgt spid="1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675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utoUpdateAnimBg="0"/>
      <p:bldP spid="12292" grpId="0" animBg="1"/>
      <p:bldP spid="12293" grpId="0" animBg="1"/>
      <p:bldP spid="12294" grpId="0" autoUpdateAnimBg="0"/>
      <p:bldP spid="12295" grpId="0" animBg="1"/>
      <p:bldP spid="12296" grpId="0" autoUpdateAnimBg="0"/>
      <p:bldP spid="12297" grpId="0" animBg="1"/>
      <p:bldP spid="12298" grpId="0" autoUpdateAnimBg="0"/>
      <p:bldP spid="12299" grpId="0" animBg="1"/>
      <p:bldP spid="12300" grpId="0" autoUpdateAnimBg="0"/>
      <p:bldP spid="12301" grpId="0" animBg="1"/>
      <p:bldP spid="12302" grpId="0" autoUpdateAnimBg="0"/>
      <p:bldP spid="12303" grpId="0" animBg="1"/>
      <p:bldP spid="12304" grpId="0" autoUpdateAnimBg="0"/>
      <p:bldP spid="12305" grpId="0" animBg="1"/>
      <p:bldP spid="12306" grpId="0" autoUpdateAnimBg="0"/>
      <p:bldP spid="12307" grpId="0" animBg="1"/>
      <p:bldP spid="12308" grpId="0" autoUpdateAnimBg="0"/>
      <p:bldP spid="12309" grpId="0" animBg="1"/>
      <p:bldP spid="12310" grpId="0" autoUpdateAnimBg="0"/>
      <p:bldP spid="12311" grpId="0" animBg="1"/>
      <p:bldP spid="12312" grpId="0" autoUpdateAnimBg="0"/>
      <p:bldP spid="12313" grpId="0" animBg="1"/>
      <p:bldP spid="12314" grpId="0" autoUpdateAnimBg="0"/>
      <p:bldP spid="12315" grpId="0" animBg="1"/>
      <p:bldP spid="12316" grpId="0" autoUpdateAnimBg="0"/>
      <p:bldP spid="12317" grpId="0" animBg="1"/>
      <p:bldP spid="12318" grpId="0" autoUpdateAnimBg="0"/>
      <p:bldP spid="12319" grpId="0" animBg="1"/>
      <p:bldP spid="12320" grpId="0" autoUpdateAnimBg="0"/>
      <p:bldP spid="12321" grpId="0" animBg="1"/>
      <p:bldP spid="12322" grpId="0" autoUpdateAnimBg="0"/>
      <p:bldP spid="12323" grpId="0" build="p" autoUpdateAnimBg="0" advAuto="0"/>
      <p:bldP spid="12324" grpId="0" animBg="1"/>
      <p:bldP spid="12325" grpId="0" build="p" autoUpdateAnimBg="0" advAuto="0"/>
      <p:bldP spid="12326" grpId="0" animBg="1"/>
      <p:bldP spid="12327" grpId="0" build="p" autoUpdateAnimBg="0" advAuto="0"/>
      <p:bldP spid="12328" grpId="0" animBg="1"/>
      <p:bldP spid="12329" grpId="0" build="p" autoUpdateAnimBg="0" advAuto="0"/>
      <p:bldP spid="12330" grpId="0" animBg="1"/>
      <p:bldP spid="12331" grpId="0" build="p" autoUpdateAnimBg="0" advAuto="0"/>
      <p:bldP spid="12332" grpId="0" animBg="1"/>
      <p:bldP spid="12333" grpId="0" build="p" autoUpdateAnimBg="0" advAuto="0"/>
      <p:bldP spid="12334" grpId="0" animBg="1"/>
      <p:bldP spid="12335" grpId="0" build="p" autoUpdateAnimBg="0" advAuto="0"/>
      <p:bldP spid="12336" grpId="0" animBg="1"/>
      <p:bldP spid="12337" grpId="0" animBg="1"/>
      <p:bldP spid="12338" grpId="0" animBg="1"/>
      <p:bldP spid="12339" grpId="0" animBg="1"/>
      <p:bldP spid="12340" grpId="0" animBg="1"/>
      <p:bldP spid="12341" grpId="0" animBg="1"/>
      <p:bldP spid="1234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946525" y="6384925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UZRAST</a:t>
            </a: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762000" y="57150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17525" y="5927725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6/7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2057400" y="5486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812925" y="5927725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8/9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3352800" y="5486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955925" y="592772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10/11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4572000" y="5486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4175125" y="592772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12/13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5867400" y="5486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5470525" y="592772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14/15</a:t>
            </a: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7162800" y="5486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6765925" y="592772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16/17</a:t>
            </a:r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8458200" y="5486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7756525" y="5927725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SENIORI</a:t>
            </a: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762000" y="457200"/>
            <a:ext cx="0" cy="525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609600" y="46482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60325" y="4479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50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609600" y="3200400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60325" y="29559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100</a:t>
            </a:r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>
            <a:off x="609600" y="1447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60325" y="12033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/>
              <a:t>200</a:t>
            </a:r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 rot="20580000">
            <a:off x="463550" y="158750"/>
            <a:ext cx="825500" cy="749300"/>
          </a:xfrm>
          <a:prstGeom prst="star5">
            <a:avLst/>
          </a:prstGeom>
          <a:solidFill>
            <a:srgbClr val="FFFF00"/>
          </a:solidFill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1506538" y="242888"/>
            <a:ext cx="52085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US" sz="2800">
                <a:latin typeface="YuTimes" pitchFamily="2" charset="0"/>
              </a:rPr>
              <a:t>RAZVOJ MOTORIčKIH FUNKCIJA</a:t>
            </a:r>
          </a:p>
          <a:p>
            <a:pPr algn="ctr" defTabSz="762000"/>
            <a:r>
              <a:rPr lang="en-US" sz="2800">
                <a:latin typeface="YuTimes" pitchFamily="2" charset="0"/>
              </a:rPr>
              <a:t>- RAZLIKE IZMEDJU POLOVA</a:t>
            </a:r>
          </a:p>
        </p:txBody>
      </p:sp>
      <p:sp>
        <p:nvSpPr>
          <p:cNvPr id="22554" name="Freeform 26"/>
          <p:cNvSpPr>
            <a:spLocks/>
          </p:cNvSpPr>
          <p:nvPr/>
        </p:nvSpPr>
        <p:spPr bwMode="auto">
          <a:xfrm>
            <a:off x="762000" y="2133600"/>
            <a:ext cx="7773988" cy="2363788"/>
          </a:xfrm>
          <a:custGeom>
            <a:avLst/>
            <a:gdLst>
              <a:gd name="T0" fmla="*/ 0 w 4897"/>
              <a:gd name="T1" fmla="*/ 2362201 h 1489"/>
              <a:gd name="T2" fmla="*/ 1295400 w 4897"/>
              <a:gd name="T3" fmla="*/ 1905001 h 1489"/>
              <a:gd name="T4" fmla="*/ 2667000 w 4897"/>
              <a:gd name="T5" fmla="*/ 1524000 h 1489"/>
              <a:gd name="T6" fmla="*/ 3581400 w 4897"/>
              <a:gd name="T7" fmla="*/ 1295400 h 1489"/>
              <a:gd name="T8" fmla="*/ 4343400 w 4897"/>
              <a:gd name="T9" fmla="*/ 1066800 h 1489"/>
              <a:gd name="T10" fmla="*/ 6400799 w 4897"/>
              <a:gd name="T11" fmla="*/ 533400 h 1489"/>
              <a:gd name="T12" fmla="*/ 7772401 w 4897"/>
              <a:gd name="T13" fmla="*/ 228600 h 1489"/>
              <a:gd name="T14" fmla="*/ 7772401 w 4897"/>
              <a:gd name="T15" fmla="*/ 0 h 1489"/>
              <a:gd name="T16" fmla="*/ 6324599 w 4897"/>
              <a:gd name="T17" fmla="*/ 304800 h 1489"/>
              <a:gd name="T18" fmla="*/ 4267200 w 4897"/>
              <a:gd name="T19" fmla="*/ 838200 h 1489"/>
              <a:gd name="T20" fmla="*/ 2590800 w 4897"/>
              <a:gd name="T21" fmla="*/ 1295400 h 1489"/>
              <a:gd name="T22" fmla="*/ 1219200 w 4897"/>
              <a:gd name="T23" fmla="*/ 1676401 h 1489"/>
              <a:gd name="T24" fmla="*/ 1165225 w 4897"/>
              <a:gd name="T25" fmla="*/ 1722438 h 1489"/>
              <a:gd name="T26" fmla="*/ 1111250 w 4897"/>
              <a:gd name="T27" fmla="*/ 1722438 h 1489"/>
              <a:gd name="T28" fmla="*/ 0 w 4897"/>
              <a:gd name="T29" fmla="*/ 1981201 h 1489"/>
              <a:gd name="T30" fmla="*/ 0 w 4897"/>
              <a:gd name="T31" fmla="*/ 2362201 h 1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897"/>
              <a:gd name="T49" fmla="*/ 0 h 1489"/>
              <a:gd name="T50" fmla="*/ 4897 w 4897"/>
              <a:gd name="T51" fmla="*/ 1489 h 14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897" h="1489">
                <a:moveTo>
                  <a:pt x="0" y="1488"/>
                </a:moveTo>
                <a:lnTo>
                  <a:pt x="816" y="1200"/>
                </a:lnTo>
                <a:lnTo>
                  <a:pt x="1680" y="960"/>
                </a:lnTo>
                <a:lnTo>
                  <a:pt x="2256" y="816"/>
                </a:lnTo>
                <a:lnTo>
                  <a:pt x="2736" y="672"/>
                </a:lnTo>
                <a:lnTo>
                  <a:pt x="4032" y="336"/>
                </a:lnTo>
                <a:lnTo>
                  <a:pt x="4896" y="144"/>
                </a:lnTo>
                <a:lnTo>
                  <a:pt x="4896" y="0"/>
                </a:lnTo>
                <a:lnTo>
                  <a:pt x="3984" y="192"/>
                </a:lnTo>
                <a:lnTo>
                  <a:pt x="2688" y="528"/>
                </a:lnTo>
                <a:lnTo>
                  <a:pt x="1632" y="816"/>
                </a:lnTo>
                <a:lnTo>
                  <a:pt x="768" y="1056"/>
                </a:lnTo>
                <a:lnTo>
                  <a:pt x="734" y="1085"/>
                </a:lnTo>
                <a:lnTo>
                  <a:pt x="700" y="1085"/>
                </a:lnTo>
                <a:lnTo>
                  <a:pt x="0" y="1248"/>
                </a:lnTo>
                <a:lnTo>
                  <a:pt x="0" y="1488"/>
                </a:lnTo>
              </a:path>
            </a:pathLst>
          </a:custGeom>
          <a:solidFill>
            <a:srgbClr val="FF00CC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Freeform 27"/>
          <p:cNvSpPr>
            <a:spLocks/>
          </p:cNvSpPr>
          <p:nvPr/>
        </p:nvSpPr>
        <p:spPr bwMode="auto">
          <a:xfrm>
            <a:off x="4267200" y="685800"/>
            <a:ext cx="4192588" cy="2516188"/>
          </a:xfrm>
          <a:custGeom>
            <a:avLst/>
            <a:gdLst>
              <a:gd name="T0" fmla="*/ 0 w 2641"/>
              <a:gd name="T1" fmla="*/ 2514601 h 1585"/>
              <a:gd name="T2" fmla="*/ 1219200 w 2641"/>
              <a:gd name="T3" fmla="*/ 1676401 h 1585"/>
              <a:gd name="T4" fmla="*/ 2133600 w 2641"/>
              <a:gd name="T5" fmla="*/ 838200 h 1585"/>
              <a:gd name="T6" fmla="*/ 3048000 w 2641"/>
              <a:gd name="T7" fmla="*/ 304800 h 1585"/>
              <a:gd name="T8" fmla="*/ 3962401 w 2641"/>
              <a:gd name="T9" fmla="*/ 76200 h 1585"/>
              <a:gd name="T10" fmla="*/ 4191001 w 2641"/>
              <a:gd name="T11" fmla="*/ 0 h 1585"/>
              <a:gd name="T12" fmla="*/ 4191001 w 2641"/>
              <a:gd name="T13" fmla="*/ 228600 h 1585"/>
              <a:gd name="T14" fmla="*/ 3657601 w 2641"/>
              <a:gd name="T15" fmla="*/ 381000 h 1585"/>
              <a:gd name="T16" fmla="*/ 2819400 w 2641"/>
              <a:gd name="T17" fmla="*/ 762000 h 1585"/>
              <a:gd name="T18" fmla="*/ 2590800 w 2641"/>
              <a:gd name="T19" fmla="*/ 838200 h 1585"/>
              <a:gd name="T20" fmla="*/ 1828800 w 2641"/>
              <a:gd name="T21" fmla="*/ 1447800 h 1585"/>
              <a:gd name="T22" fmla="*/ 1219200 w 2641"/>
              <a:gd name="T23" fmla="*/ 1981201 h 1585"/>
              <a:gd name="T24" fmla="*/ 228600 w 2641"/>
              <a:gd name="T25" fmla="*/ 2514601 h 1585"/>
              <a:gd name="T26" fmla="*/ 0 w 2641"/>
              <a:gd name="T27" fmla="*/ 2514601 h 15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41"/>
              <a:gd name="T43" fmla="*/ 0 h 1585"/>
              <a:gd name="T44" fmla="*/ 2641 w 2641"/>
              <a:gd name="T45" fmla="*/ 1585 h 158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41" h="1585">
                <a:moveTo>
                  <a:pt x="0" y="1584"/>
                </a:moveTo>
                <a:lnTo>
                  <a:pt x="768" y="1056"/>
                </a:lnTo>
                <a:lnTo>
                  <a:pt x="1344" y="528"/>
                </a:lnTo>
                <a:lnTo>
                  <a:pt x="1920" y="192"/>
                </a:lnTo>
                <a:lnTo>
                  <a:pt x="2496" y="48"/>
                </a:lnTo>
                <a:lnTo>
                  <a:pt x="2640" y="0"/>
                </a:lnTo>
                <a:lnTo>
                  <a:pt x="2640" y="144"/>
                </a:lnTo>
                <a:lnTo>
                  <a:pt x="2304" y="240"/>
                </a:lnTo>
                <a:lnTo>
                  <a:pt x="1776" y="480"/>
                </a:lnTo>
                <a:lnTo>
                  <a:pt x="1632" y="528"/>
                </a:lnTo>
                <a:lnTo>
                  <a:pt x="1152" y="912"/>
                </a:lnTo>
                <a:lnTo>
                  <a:pt x="768" y="1248"/>
                </a:lnTo>
                <a:lnTo>
                  <a:pt x="144" y="1584"/>
                </a:lnTo>
                <a:lnTo>
                  <a:pt x="0" y="1584"/>
                </a:lnTo>
              </a:path>
            </a:pathLst>
          </a:custGeom>
          <a:solidFill>
            <a:srgbClr val="FF0033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AutoShape 28"/>
          <p:cNvSpPr>
            <a:spLocks noChangeArrowheads="1"/>
          </p:cNvSpPr>
          <p:nvPr/>
        </p:nvSpPr>
        <p:spPr bwMode="auto">
          <a:xfrm>
            <a:off x="3816350" y="3663950"/>
            <a:ext cx="749300" cy="1358900"/>
          </a:xfrm>
          <a:prstGeom prst="upArrow">
            <a:avLst>
              <a:gd name="adj1" fmla="val 75009"/>
              <a:gd name="adj2" fmla="val 90653"/>
            </a:avLst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3794125" y="516572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>
                <a:solidFill>
                  <a:srgbClr val="000066"/>
                </a:solidFill>
              </a:rPr>
              <a:t>60m</a:t>
            </a:r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4572000" y="914400"/>
            <a:ext cx="3887788" cy="2287588"/>
          </a:xfrm>
          <a:custGeom>
            <a:avLst/>
            <a:gdLst>
              <a:gd name="T0" fmla="*/ 152400 w 2449"/>
              <a:gd name="T1" fmla="*/ 2209801 h 1441"/>
              <a:gd name="T2" fmla="*/ 914400 w 2449"/>
              <a:gd name="T3" fmla="*/ 1752601 h 1441"/>
              <a:gd name="T4" fmla="*/ 2057400 w 2449"/>
              <a:gd name="T5" fmla="*/ 762000 h 1441"/>
              <a:gd name="T6" fmla="*/ 2286000 w 2449"/>
              <a:gd name="T7" fmla="*/ 609600 h 1441"/>
              <a:gd name="T8" fmla="*/ 2354263 w 2449"/>
              <a:gd name="T9" fmla="*/ 584200 h 1441"/>
              <a:gd name="T10" fmla="*/ 3276601 w 2449"/>
              <a:gd name="T11" fmla="*/ 152400 h 1441"/>
              <a:gd name="T12" fmla="*/ 3886201 w 2449"/>
              <a:gd name="T13" fmla="*/ 0 h 1441"/>
              <a:gd name="T14" fmla="*/ 3886201 w 2449"/>
              <a:gd name="T15" fmla="*/ 152400 h 1441"/>
              <a:gd name="T16" fmla="*/ 3886201 w 2449"/>
              <a:gd name="T17" fmla="*/ 304800 h 1441"/>
              <a:gd name="T18" fmla="*/ 3505201 w 2449"/>
              <a:gd name="T19" fmla="*/ 381000 h 1441"/>
              <a:gd name="T20" fmla="*/ 2895600 w 2449"/>
              <a:gd name="T21" fmla="*/ 609600 h 1441"/>
              <a:gd name="T22" fmla="*/ 2514600 w 2449"/>
              <a:gd name="T23" fmla="*/ 762000 h 1441"/>
              <a:gd name="T24" fmla="*/ 2057400 w 2449"/>
              <a:gd name="T25" fmla="*/ 1066800 h 1441"/>
              <a:gd name="T26" fmla="*/ 1600200 w 2449"/>
              <a:gd name="T27" fmla="*/ 1447800 h 1441"/>
              <a:gd name="T28" fmla="*/ 990600 w 2449"/>
              <a:gd name="T29" fmla="*/ 1981201 h 1441"/>
              <a:gd name="T30" fmla="*/ 0 w 2449"/>
              <a:gd name="T31" fmla="*/ 2286001 h 1441"/>
              <a:gd name="T32" fmla="*/ 381000 w 2449"/>
              <a:gd name="T33" fmla="*/ 2057401 h 1441"/>
              <a:gd name="T34" fmla="*/ 685800 w 2449"/>
              <a:gd name="T35" fmla="*/ 1905001 h 14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49"/>
              <a:gd name="T55" fmla="*/ 0 h 1441"/>
              <a:gd name="T56" fmla="*/ 2449 w 2449"/>
              <a:gd name="T57" fmla="*/ 1441 h 14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49" h="1441">
                <a:moveTo>
                  <a:pt x="96" y="1392"/>
                </a:moveTo>
                <a:lnTo>
                  <a:pt x="576" y="1104"/>
                </a:lnTo>
                <a:lnTo>
                  <a:pt x="1296" y="480"/>
                </a:lnTo>
                <a:lnTo>
                  <a:pt x="1440" y="384"/>
                </a:lnTo>
                <a:lnTo>
                  <a:pt x="1483" y="368"/>
                </a:lnTo>
                <a:lnTo>
                  <a:pt x="2064" y="96"/>
                </a:lnTo>
                <a:lnTo>
                  <a:pt x="2448" y="0"/>
                </a:lnTo>
                <a:lnTo>
                  <a:pt x="2448" y="96"/>
                </a:lnTo>
                <a:lnTo>
                  <a:pt x="2448" y="192"/>
                </a:lnTo>
                <a:lnTo>
                  <a:pt x="2208" y="240"/>
                </a:lnTo>
                <a:lnTo>
                  <a:pt x="1824" y="384"/>
                </a:lnTo>
                <a:lnTo>
                  <a:pt x="1584" y="480"/>
                </a:lnTo>
                <a:lnTo>
                  <a:pt x="1296" y="672"/>
                </a:lnTo>
                <a:lnTo>
                  <a:pt x="1008" y="912"/>
                </a:lnTo>
                <a:lnTo>
                  <a:pt x="624" y="1248"/>
                </a:lnTo>
                <a:lnTo>
                  <a:pt x="0" y="1440"/>
                </a:lnTo>
                <a:lnTo>
                  <a:pt x="240" y="1296"/>
                </a:lnTo>
                <a:lnTo>
                  <a:pt x="432" y="1200"/>
                </a:lnTo>
              </a:path>
            </a:pathLst>
          </a:custGeom>
          <a:solidFill>
            <a:srgbClr val="FFFF99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AutoShape 31"/>
          <p:cNvSpPr>
            <a:spLocks noChangeArrowheads="1"/>
          </p:cNvSpPr>
          <p:nvPr/>
        </p:nvSpPr>
        <p:spPr bwMode="auto">
          <a:xfrm>
            <a:off x="4654550" y="3587750"/>
            <a:ext cx="825500" cy="1206500"/>
          </a:xfrm>
          <a:prstGeom prst="upArrow">
            <a:avLst>
              <a:gd name="adj1" fmla="val 75009"/>
              <a:gd name="adj2" fmla="val 73057"/>
            </a:avLst>
          </a:prstGeom>
          <a:solidFill>
            <a:srgbClr val="FFFF99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708525" y="4860925"/>
            <a:ext cx="811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>
                <a:solidFill>
                  <a:srgbClr val="000066"/>
                </a:solidFill>
              </a:rPr>
              <a:t>Skok</a:t>
            </a:r>
          </a:p>
          <a:p>
            <a:pPr defTabSz="762000"/>
            <a:r>
              <a:rPr lang="en-US">
                <a:solidFill>
                  <a:srgbClr val="000066"/>
                </a:solidFill>
              </a:rPr>
              <a:t>udalj</a:t>
            </a:r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562600" y="1219200"/>
            <a:ext cx="2897188" cy="1677988"/>
          </a:xfrm>
          <a:custGeom>
            <a:avLst/>
            <a:gdLst>
              <a:gd name="T0" fmla="*/ 0 w 1825"/>
              <a:gd name="T1" fmla="*/ 1676401 h 1057"/>
              <a:gd name="T2" fmla="*/ 685800 w 1825"/>
              <a:gd name="T3" fmla="*/ 1066800 h 1057"/>
              <a:gd name="T4" fmla="*/ 990600 w 1825"/>
              <a:gd name="T5" fmla="*/ 762000 h 1057"/>
              <a:gd name="T6" fmla="*/ 1371600 w 1825"/>
              <a:gd name="T7" fmla="*/ 533400 h 1057"/>
              <a:gd name="T8" fmla="*/ 1470025 w 1825"/>
              <a:gd name="T9" fmla="*/ 465138 h 1057"/>
              <a:gd name="T10" fmla="*/ 2286001 w 1825"/>
              <a:gd name="T11" fmla="*/ 152400 h 1057"/>
              <a:gd name="T12" fmla="*/ 2743201 w 1825"/>
              <a:gd name="T13" fmla="*/ 0 h 1057"/>
              <a:gd name="T14" fmla="*/ 2895601 w 1825"/>
              <a:gd name="T15" fmla="*/ 0 h 1057"/>
              <a:gd name="T16" fmla="*/ 2895601 w 1825"/>
              <a:gd name="T17" fmla="*/ 228600 h 1057"/>
              <a:gd name="T18" fmla="*/ 2362201 w 1825"/>
              <a:gd name="T19" fmla="*/ 304800 h 1057"/>
              <a:gd name="T20" fmla="*/ 1905001 w 1825"/>
              <a:gd name="T21" fmla="*/ 457200 h 1057"/>
              <a:gd name="T22" fmla="*/ 1524000 w 1825"/>
              <a:gd name="T23" fmla="*/ 685800 h 1057"/>
              <a:gd name="T24" fmla="*/ 1143000 w 1825"/>
              <a:gd name="T25" fmla="*/ 914400 h 1057"/>
              <a:gd name="T26" fmla="*/ 914400 w 1825"/>
              <a:gd name="T27" fmla="*/ 1143000 h 1057"/>
              <a:gd name="T28" fmla="*/ 762000 w 1825"/>
              <a:gd name="T29" fmla="*/ 1295400 h 1057"/>
              <a:gd name="T30" fmla="*/ 533400 w 1825"/>
              <a:gd name="T31" fmla="*/ 1524000 h 1057"/>
              <a:gd name="T32" fmla="*/ 228600 w 1825"/>
              <a:gd name="T33" fmla="*/ 1676401 h 1057"/>
              <a:gd name="T34" fmla="*/ 0 w 1825"/>
              <a:gd name="T35" fmla="*/ 1676401 h 10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25"/>
              <a:gd name="T55" fmla="*/ 0 h 1057"/>
              <a:gd name="T56" fmla="*/ 1825 w 1825"/>
              <a:gd name="T57" fmla="*/ 1057 h 10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25" h="1057">
                <a:moveTo>
                  <a:pt x="0" y="1056"/>
                </a:moveTo>
                <a:lnTo>
                  <a:pt x="432" y="672"/>
                </a:lnTo>
                <a:lnTo>
                  <a:pt x="624" y="480"/>
                </a:lnTo>
                <a:lnTo>
                  <a:pt x="864" y="336"/>
                </a:lnTo>
                <a:lnTo>
                  <a:pt x="926" y="293"/>
                </a:lnTo>
                <a:lnTo>
                  <a:pt x="1440" y="96"/>
                </a:lnTo>
                <a:lnTo>
                  <a:pt x="1728" y="0"/>
                </a:lnTo>
                <a:lnTo>
                  <a:pt x="1824" y="0"/>
                </a:lnTo>
                <a:lnTo>
                  <a:pt x="1824" y="144"/>
                </a:lnTo>
                <a:lnTo>
                  <a:pt x="1488" y="192"/>
                </a:lnTo>
                <a:lnTo>
                  <a:pt x="1200" y="288"/>
                </a:lnTo>
                <a:lnTo>
                  <a:pt x="960" y="432"/>
                </a:lnTo>
                <a:lnTo>
                  <a:pt x="720" y="576"/>
                </a:lnTo>
                <a:lnTo>
                  <a:pt x="576" y="720"/>
                </a:lnTo>
                <a:lnTo>
                  <a:pt x="480" y="816"/>
                </a:lnTo>
                <a:lnTo>
                  <a:pt x="336" y="960"/>
                </a:lnTo>
                <a:lnTo>
                  <a:pt x="144" y="1056"/>
                </a:lnTo>
                <a:lnTo>
                  <a:pt x="0" y="1056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AutoShape 34"/>
          <p:cNvSpPr>
            <a:spLocks noChangeArrowheads="1"/>
          </p:cNvSpPr>
          <p:nvPr/>
        </p:nvSpPr>
        <p:spPr bwMode="auto">
          <a:xfrm>
            <a:off x="5492750" y="3282950"/>
            <a:ext cx="825500" cy="1282700"/>
          </a:xfrm>
          <a:prstGeom prst="upArrow">
            <a:avLst>
              <a:gd name="adj1" fmla="val 75009"/>
              <a:gd name="adj2" fmla="val 7767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5546725" y="4708525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>
                <a:solidFill>
                  <a:srgbClr val="000066"/>
                </a:solidFill>
              </a:rPr>
              <a:t>VO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 max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2" grpId="0" animBg="1"/>
      <p:bldP spid="22553" grpId="0" autoUpdateAnimBg="0"/>
      <p:bldP spid="22554" grpId="0" animBg="1"/>
      <p:bldP spid="22555" grpId="0" animBg="1"/>
      <p:bldP spid="22556" grpId="0" animBg="1"/>
      <p:bldP spid="22557" grpId="0" autoUpdateAnimBg="0"/>
      <p:bldP spid="22558" grpId="0" animBg="1"/>
      <p:bldP spid="22559" grpId="0" animBg="1"/>
      <p:bldP spid="22560" grpId="0" autoUpdateAnimBg="0"/>
      <p:bldP spid="22561" grpId="0" animBg="1"/>
      <p:bldP spid="22562" grpId="0" animBg="1"/>
      <p:bldP spid="22563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609600" y="1068388"/>
            <a:ext cx="0" cy="5027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 rot="20580000">
            <a:off x="311150" y="234950"/>
            <a:ext cx="825500" cy="749300"/>
          </a:xfrm>
          <a:prstGeom prst="star5">
            <a:avLst/>
          </a:prstGeom>
          <a:solidFill>
            <a:srgbClr val="FFFF00"/>
          </a:solidFill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611188" y="6096000"/>
            <a:ext cx="83042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033838" y="6535738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Godine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14325" y="62325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0-1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1447800" y="4570413"/>
            <a:ext cx="0" cy="1522412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152525" y="62325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2-3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2362200" y="3427413"/>
            <a:ext cx="0" cy="2665412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066925" y="62325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4-5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3276600" y="2665413"/>
            <a:ext cx="0" cy="3427412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981325" y="62325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6-7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4191000" y="2208213"/>
            <a:ext cx="0" cy="3884612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895725" y="62325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8-9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5105400" y="2055813"/>
            <a:ext cx="0" cy="4037012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4657725" y="62325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10-11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6019800" y="1827213"/>
            <a:ext cx="0" cy="426561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572125" y="62325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12-13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6934200" y="1827213"/>
            <a:ext cx="0" cy="4265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6486525" y="62325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14-15</a:t>
            </a: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V="1">
            <a:off x="7772400" y="1827213"/>
            <a:ext cx="0" cy="4265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7324725" y="62325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16-17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V="1">
            <a:off x="8763000" y="1827213"/>
            <a:ext cx="0" cy="4265612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8118475" y="6232525"/>
            <a:ext cx="114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FF0033"/>
                </a:solidFill>
              </a:rPr>
              <a:t>Seniori.</a:t>
            </a:r>
          </a:p>
        </p:txBody>
      </p:sp>
      <p:sp>
        <p:nvSpPr>
          <p:cNvPr id="24601" name="Freeform 25"/>
          <p:cNvSpPr>
            <a:spLocks/>
          </p:cNvSpPr>
          <p:nvPr/>
        </p:nvSpPr>
        <p:spPr bwMode="auto">
          <a:xfrm>
            <a:off x="3276600" y="1905000"/>
            <a:ext cx="5411788" cy="2973388"/>
          </a:xfrm>
          <a:custGeom>
            <a:avLst/>
            <a:gdLst>
              <a:gd name="T0" fmla="*/ 0 w 3409"/>
              <a:gd name="T1" fmla="*/ 2286001 h 1873"/>
              <a:gd name="T2" fmla="*/ 1143000 w 3409"/>
              <a:gd name="T3" fmla="*/ 1981201 h 1873"/>
              <a:gd name="T4" fmla="*/ 1600200 w 3409"/>
              <a:gd name="T5" fmla="*/ 1752601 h 1873"/>
              <a:gd name="T6" fmla="*/ 1981200 w 3409"/>
              <a:gd name="T7" fmla="*/ 1524000 h 1873"/>
              <a:gd name="T8" fmla="*/ 3048000 w 3409"/>
              <a:gd name="T9" fmla="*/ 1219200 h 1873"/>
              <a:gd name="T10" fmla="*/ 3733801 w 3409"/>
              <a:gd name="T11" fmla="*/ 838200 h 1873"/>
              <a:gd name="T12" fmla="*/ 4495801 w 3409"/>
              <a:gd name="T13" fmla="*/ 685800 h 1873"/>
              <a:gd name="T14" fmla="*/ 5029201 w 3409"/>
              <a:gd name="T15" fmla="*/ 304800 h 1873"/>
              <a:gd name="T16" fmla="*/ 5410201 w 3409"/>
              <a:gd name="T17" fmla="*/ 0 h 1873"/>
              <a:gd name="T18" fmla="*/ 5410201 w 3409"/>
              <a:gd name="T19" fmla="*/ 533400 h 1873"/>
              <a:gd name="T20" fmla="*/ 5410201 w 3409"/>
              <a:gd name="T21" fmla="*/ 762000 h 1873"/>
              <a:gd name="T22" fmla="*/ 4876801 w 3409"/>
              <a:gd name="T23" fmla="*/ 990600 h 1873"/>
              <a:gd name="T24" fmla="*/ 4267201 w 3409"/>
              <a:gd name="T25" fmla="*/ 1143000 h 1873"/>
              <a:gd name="T26" fmla="*/ 3962401 w 3409"/>
              <a:gd name="T27" fmla="*/ 1143000 h 1873"/>
              <a:gd name="T28" fmla="*/ 3352801 w 3409"/>
              <a:gd name="T29" fmla="*/ 1447800 h 1873"/>
              <a:gd name="T30" fmla="*/ 2971800 w 3409"/>
              <a:gd name="T31" fmla="*/ 1676401 h 1873"/>
              <a:gd name="T32" fmla="*/ 1447800 w 3409"/>
              <a:gd name="T33" fmla="*/ 2286001 h 1873"/>
              <a:gd name="T34" fmla="*/ 914400 w 3409"/>
              <a:gd name="T35" fmla="*/ 2590801 h 1873"/>
              <a:gd name="T36" fmla="*/ 0 w 3409"/>
              <a:gd name="T37" fmla="*/ 2971801 h 1873"/>
              <a:gd name="T38" fmla="*/ 0 w 3409"/>
              <a:gd name="T39" fmla="*/ 2286001 h 187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409"/>
              <a:gd name="T61" fmla="*/ 0 h 1873"/>
              <a:gd name="T62" fmla="*/ 3409 w 3409"/>
              <a:gd name="T63" fmla="*/ 1873 h 187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409" h="1873">
                <a:moveTo>
                  <a:pt x="0" y="1440"/>
                </a:moveTo>
                <a:lnTo>
                  <a:pt x="720" y="1248"/>
                </a:lnTo>
                <a:lnTo>
                  <a:pt x="1008" y="1104"/>
                </a:lnTo>
                <a:lnTo>
                  <a:pt x="1248" y="960"/>
                </a:lnTo>
                <a:lnTo>
                  <a:pt x="1920" y="768"/>
                </a:lnTo>
                <a:lnTo>
                  <a:pt x="2352" y="528"/>
                </a:lnTo>
                <a:lnTo>
                  <a:pt x="2832" y="432"/>
                </a:lnTo>
                <a:lnTo>
                  <a:pt x="3168" y="192"/>
                </a:lnTo>
                <a:lnTo>
                  <a:pt x="3408" y="0"/>
                </a:lnTo>
                <a:lnTo>
                  <a:pt x="3408" y="336"/>
                </a:lnTo>
                <a:lnTo>
                  <a:pt x="3408" y="480"/>
                </a:lnTo>
                <a:lnTo>
                  <a:pt x="3072" y="624"/>
                </a:lnTo>
                <a:lnTo>
                  <a:pt x="2688" y="720"/>
                </a:lnTo>
                <a:lnTo>
                  <a:pt x="2496" y="720"/>
                </a:lnTo>
                <a:lnTo>
                  <a:pt x="2112" y="912"/>
                </a:lnTo>
                <a:lnTo>
                  <a:pt x="1872" y="1056"/>
                </a:lnTo>
                <a:lnTo>
                  <a:pt x="912" y="1440"/>
                </a:lnTo>
                <a:lnTo>
                  <a:pt x="576" y="1632"/>
                </a:lnTo>
                <a:lnTo>
                  <a:pt x="0" y="1872"/>
                </a:lnTo>
                <a:lnTo>
                  <a:pt x="0" y="1440"/>
                </a:lnTo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Freeform 26"/>
          <p:cNvSpPr>
            <a:spLocks/>
          </p:cNvSpPr>
          <p:nvPr/>
        </p:nvSpPr>
        <p:spPr bwMode="auto">
          <a:xfrm>
            <a:off x="3276600" y="3048000"/>
            <a:ext cx="5411788" cy="992188"/>
          </a:xfrm>
          <a:custGeom>
            <a:avLst/>
            <a:gdLst>
              <a:gd name="T0" fmla="*/ 0 w 3409"/>
              <a:gd name="T1" fmla="*/ 762000 h 625"/>
              <a:gd name="T2" fmla="*/ 685800 w 3409"/>
              <a:gd name="T3" fmla="*/ 685800 h 625"/>
              <a:gd name="T4" fmla="*/ 1143000 w 3409"/>
              <a:gd name="T5" fmla="*/ 609600 h 625"/>
              <a:gd name="T6" fmla="*/ 1905000 w 3409"/>
              <a:gd name="T7" fmla="*/ 381000 h 625"/>
              <a:gd name="T8" fmla="*/ 2590800 w 3409"/>
              <a:gd name="T9" fmla="*/ 304800 h 625"/>
              <a:gd name="T10" fmla="*/ 3124200 w 3409"/>
              <a:gd name="T11" fmla="*/ 228600 h 625"/>
              <a:gd name="T12" fmla="*/ 4114801 w 3409"/>
              <a:gd name="T13" fmla="*/ 152400 h 625"/>
              <a:gd name="T14" fmla="*/ 4800601 w 3409"/>
              <a:gd name="T15" fmla="*/ 76200 h 625"/>
              <a:gd name="T16" fmla="*/ 4867276 w 3409"/>
              <a:gd name="T17" fmla="*/ 114300 h 625"/>
              <a:gd name="T18" fmla="*/ 5181601 w 3409"/>
              <a:gd name="T19" fmla="*/ 76200 h 625"/>
              <a:gd name="T20" fmla="*/ 5410201 w 3409"/>
              <a:gd name="T21" fmla="*/ 0 h 625"/>
              <a:gd name="T22" fmla="*/ 5410201 w 3409"/>
              <a:gd name="T23" fmla="*/ 304800 h 625"/>
              <a:gd name="T24" fmla="*/ 4572001 w 3409"/>
              <a:gd name="T25" fmla="*/ 228600 h 625"/>
              <a:gd name="T26" fmla="*/ 4191001 w 3409"/>
              <a:gd name="T27" fmla="*/ 228600 h 625"/>
              <a:gd name="T28" fmla="*/ 3810001 w 3409"/>
              <a:gd name="T29" fmla="*/ 304800 h 625"/>
              <a:gd name="T30" fmla="*/ 3581401 w 3409"/>
              <a:gd name="T31" fmla="*/ 304800 h 625"/>
              <a:gd name="T32" fmla="*/ 3048000 w 3409"/>
              <a:gd name="T33" fmla="*/ 304800 h 625"/>
              <a:gd name="T34" fmla="*/ 1981200 w 3409"/>
              <a:gd name="T35" fmla="*/ 533400 h 625"/>
              <a:gd name="T36" fmla="*/ 1676400 w 3409"/>
              <a:gd name="T37" fmla="*/ 609600 h 625"/>
              <a:gd name="T38" fmla="*/ 1447800 w 3409"/>
              <a:gd name="T39" fmla="*/ 685800 h 625"/>
              <a:gd name="T40" fmla="*/ 762000 w 3409"/>
              <a:gd name="T41" fmla="*/ 838200 h 625"/>
              <a:gd name="T42" fmla="*/ 381000 w 3409"/>
              <a:gd name="T43" fmla="*/ 914400 h 625"/>
              <a:gd name="T44" fmla="*/ 0 w 3409"/>
              <a:gd name="T45" fmla="*/ 990600 h 625"/>
              <a:gd name="T46" fmla="*/ 0 w 3409"/>
              <a:gd name="T47" fmla="*/ 762000 h 6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09"/>
              <a:gd name="T73" fmla="*/ 0 h 625"/>
              <a:gd name="T74" fmla="*/ 3409 w 3409"/>
              <a:gd name="T75" fmla="*/ 625 h 6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09" h="625">
                <a:moveTo>
                  <a:pt x="0" y="480"/>
                </a:moveTo>
                <a:lnTo>
                  <a:pt x="432" y="432"/>
                </a:lnTo>
                <a:lnTo>
                  <a:pt x="720" y="384"/>
                </a:lnTo>
                <a:lnTo>
                  <a:pt x="1200" y="240"/>
                </a:lnTo>
                <a:lnTo>
                  <a:pt x="1632" y="192"/>
                </a:lnTo>
                <a:lnTo>
                  <a:pt x="1968" y="144"/>
                </a:lnTo>
                <a:lnTo>
                  <a:pt x="2592" y="96"/>
                </a:lnTo>
                <a:lnTo>
                  <a:pt x="3024" y="48"/>
                </a:lnTo>
                <a:lnTo>
                  <a:pt x="3066" y="72"/>
                </a:lnTo>
                <a:lnTo>
                  <a:pt x="3264" y="48"/>
                </a:lnTo>
                <a:lnTo>
                  <a:pt x="3408" y="0"/>
                </a:lnTo>
                <a:lnTo>
                  <a:pt x="3408" y="192"/>
                </a:lnTo>
                <a:lnTo>
                  <a:pt x="2880" y="144"/>
                </a:lnTo>
                <a:lnTo>
                  <a:pt x="2640" y="144"/>
                </a:lnTo>
                <a:lnTo>
                  <a:pt x="2400" y="192"/>
                </a:lnTo>
                <a:lnTo>
                  <a:pt x="2256" y="192"/>
                </a:lnTo>
                <a:lnTo>
                  <a:pt x="1920" y="192"/>
                </a:lnTo>
                <a:lnTo>
                  <a:pt x="1248" y="336"/>
                </a:lnTo>
                <a:lnTo>
                  <a:pt x="1056" y="384"/>
                </a:lnTo>
                <a:lnTo>
                  <a:pt x="912" y="432"/>
                </a:lnTo>
                <a:lnTo>
                  <a:pt x="480" y="528"/>
                </a:lnTo>
                <a:lnTo>
                  <a:pt x="240" y="576"/>
                </a:lnTo>
                <a:lnTo>
                  <a:pt x="0" y="624"/>
                </a:lnTo>
                <a:lnTo>
                  <a:pt x="0" y="480"/>
                </a:lnTo>
              </a:path>
            </a:pathLst>
          </a:custGeom>
          <a:solidFill>
            <a:schemeClr val="accent2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Freeform 27"/>
          <p:cNvSpPr>
            <a:spLocks/>
          </p:cNvSpPr>
          <p:nvPr/>
        </p:nvSpPr>
        <p:spPr bwMode="auto">
          <a:xfrm>
            <a:off x="609600" y="1905000"/>
            <a:ext cx="8231188" cy="4040188"/>
          </a:xfrm>
          <a:custGeom>
            <a:avLst/>
            <a:gdLst>
              <a:gd name="T0" fmla="*/ 0 w 5185"/>
              <a:gd name="T1" fmla="*/ 4038601 h 2545"/>
              <a:gd name="T2" fmla="*/ 228600 w 5185"/>
              <a:gd name="T3" fmla="*/ 3657601 h 2545"/>
              <a:gd name="T4" fmla="*/ 685800 w 5185"/>
              <a:gd name="T5" fmla="*/ 3200400 h 2545"/>
              <a:gd name="T6" fmla="*/ 1295400 w 5185"/>
              <a:gd name="T7" fmla="*/ 2743200 h 2545"/>
              <a:gd name="T8" fmla="*/ 1981200 w 5185"/>
              <a:gd name="T9" fmla="*/ 2438400 h 2545"/>
              <a:gd name="T10" fmla="*/ 2514600 w 5185"/>
              <a:gd name="T11" fmla="*/ 2286000 h 2545"/>
              <a:gd name="T12" fmla="*/ 2971800 w 5185"/>
              <a:gd name="T13" fmla="*/ 2209800 h 2545"/>
              <a:gd name="T14" fmla="*/ 3505200 w 5185"/>
              <a:gd name="T15" fmla="*/ 2133600 h 2545"/>
              <a:gd name="T16" fmla="*/ 4343400 w 5185"/>
              <a:gd name="T17" fmla="*/ 2057400 h 2545"/>
              <a:gd name="T18" fmla="*/ 5334000 w 5185"/>
              <a:gd name="T19" fmla="*/ 1752600 h 2545"/>
              <a:gd name="T20" fmla="*/ 5715000 w 5185"/>
              <a:gd name="T21" fmla="*/ 1600200 h 2545"/>
              <a:gd name="T22" fmla="*/ 6019800 w 5185"/>
              <a:gd name="T23" fmla="*/ 1371600 h 2545"/>
              <a:gd name="T24" fmla="*/ 6553201 w 5185"/>
              <a:gd name="T25" fmla="*/ 990600 h 2545"/>
              <a:gd name="T26" fmla="*/ 7010401 w 5185"/>
              <a:gd name="T27" fmla="*/ 609600 h 2545"/>
              <a:gd name="T28" fmla="*/ 7315201 w 5185"/>
              <a:gd name="T29" fmla="*/ 304800 h 2545"/>
              <a:gd name="T30" fmla="*/ 7620001 w 5185"/>
              <a:gd name="T31" fmla="*/ 152400 h 2545"/>
              <a:gd name="T32" fmla="*/ 7772401 w 5185"/>
              <a:gd name="T33" fmla="*/ 76200 h 2545"/>
              <a:gd name="T34" fmla="*/ 8153401 w 5185"/>
              <a:gd name="T35" fmla="*/ 0 h 2545"/>
              <a:gd name="T36" fmla="*/ 8229601 w 5185"/>
              <a:gd name="T37" fmla="*/ 0 h 25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185"/>
              <a:gd name="T58" fmla="*/ 0 h 2545"/>
              <a:gd name="T59" fmla="*/ 5185 w 5185"/>
              <a:gd name="T60" fmla="*/ 2545 h 254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185" h="2545">
                <a:moveTo>
                  <a:pt x="0" y="2544"/>
                </a:moveTo>
                <a:lnTo>
                  <a:pt x="144" y="2304"/>
                </a:lnTo>
                <a:lnTo>
                  <a:pt x="432" y="2016"/>
                </a:lnTo>
                <a:lnTo>
                  <a:pt x="816" y="1728"/>
                </a:lnTo>
                <a:lnTo>
                  <a:pt x="1248" y="1536"/>
                </a:lnTo>
                <a:lnTo>
                  <a:pt x="1584" y="1440"/>
                </a:lnTo>
                <a:lnTo>
                  <a:pt x="1872" y="1392"/>
                </a:lnTo>
                <a:lnTo>
                  <a:pt x="2208" y="1344"/>
                </a:lnTo>
                <a:lnTo>
                  <a:pt x="2736" y="1296"/>
                </a:lnTo>
                <a:lnTo>
                  <a:pt x="3360" y="1104"/>
                </a:lnTo>
                <a:lnTo>
                  <a:pt x="3600" y="1008"/>
                </a:lnTo>
                <a:lnTo>
                  <a:pt x="3792" y="864"/>
                </a:lnTo>
                <a:lnTo>
                  <a:pt x="4128" y="624"/>
                </a:lnTo>
                <a:lnTo>
                  <a:pt x="4416" y="384"/>
                </a:lnTo>
                <a:lnTo>
                  <a:pt x="4608" y="192"/>
                </a:lnTo>
                <a:lnTo>
                  <a:pt x="4800" y="96"/>
                </a:lnTo>
                <a:lnTo>
                  <a:pt x="4896" y="48"/>
                </a:lnTo>
                <a:lnTo>
                  <a:pt x="5136" y="0"/>
                </a:lnTo>
                <a:lnTo>
                  <a:pt x="5184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Freeform 28"/>
          <p:cNvSpPr>
            <a:spLocks/>
          </p:cNvSpPr>
          <p:nvPr/>
        </p:nvSpPr>
        <p:spPr bwMode="auto">
          <a:xfrm>
            <a:off x="3429000" y="3962400"/>
            <a:ext cx="2592388" cy="230188"/>
          </a:xfrm>
          <a:custGeom>
            <a:avLst/>
            <a:gdLst>
              <a:gd name="T0" fmla="*/ 0 w 1633"/>
              <a:gd name="T1" fmla="*/ 228600 h 145"/>
              <a:gd name="T2" fmla="*/ 457200 w 1633"/>
              <a:gd name="T3" fmla="*/ 228600 h 145"/>
              <a:gd name="T4" fmla="*/ 1143000 w 1633"/>
              <a:gd name="T5" fmla="*/ 76200 h 145"/>
              <a:gd name="T6" fmla="*/ 1676401 w 1633"/>
              <a:gd name="T7" fmla="*/ 0 h 145"/>
              <a:gd name="T8" fmla="*/ 2590801 w 1633"/>
              <a:gd name="T9" fmla="*/ 15240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3"/>
              <a:gd name="T16" fmla="*/ 0 h 145"/>
              <a:gd name="T17" fmla="*/ 1633 w 1633"/>
              <a:gd name="T18" fmla="*/ 145 h 1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3" h="145">
                <a:moveTo>
                  <a:pt x="0" y="144"/>
                </a:moveTo>
                <a:lnTo>
                  <a:pt x="288" y="144"/>
                </a:lnTo>
                <a:lnTo>
                  <a:pt x="720" y="48"/>
                </a:lnTo>
                <a:lnTo>
                  <a:pt x="1056" y="0"/>
                </a:lnTo>
                <a:lnTo>
                  <a:pt x="1632" y="96"/>
                </a:lnTo>
              </a:path>
            </a:pathLst>
          </a:custGeom>
          <a:noFill/>
          <a:ln w="50800" cap="rnd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Freeform 29"/>
          <p:cNvSpPr>
            <a:spLocks/>
          </p:cNvSpPr>
          <p:nvPr/>
        </p:nvSpPr>
        <p:spPr bwMode="auto">
          <a:xfrm>
            <a:off x="6019800" y="1905000"/>
            <a:ext cx="2897188" cy="2211388"/>
          </a:xfrm>
          <a:custGeom>
            <a:avLst/>
            <a:gdLst>
              <a:gd name="T0" fmla="*/ 0 w 1825"/>
              <a:gd name="T1" fmla="*/ 2209801 h 1393"/>
              <a:gd name="T2" fmla="*/ 228600 w 1825"/>
              <a:gd name="T3" fmla="*/ 1905001 h 1393"/>
              <a:gd name="T4" fmla="*/ 381000 w 1825"/>
              <a:gd name="T5" fmla="*/ 1676401 h 1393"/>
              <a:gd name="T6" fmla="*/ 685800 w 1825"/>
              <a:gd name="T7" fmla="*/ 1371600 h 1393"/>
              <a:gd name="T8" fmla="*/ 1066800 w 1825"/>
              <a:gd name="T9" fmla="*/ 1066800 h 1393"/>
              <a:gd name="T10" fmla="*/ 1600200 w 1825"/>
              <a:gd name="T11" fmla="*/ 914400 h 1393"/>
              <a:gd name="T12" fmla="*/ 2057401 w 1825"/>
              <a:gd name="T13" fmla="*/ 609600 h 1393"/>
              <a:gd name="T14" fmla="*/ 2514601 w 1825"/>
              <a:gd name="T15" fmla="*/ 304800 h 1393"/>
              <a:gd name="T16" fmla="*/ 2667001 w 1825"/>
              <a:gd name="T17" fmla="*/ 228600 h 1393"/>
              <a:gd name="T18" fmla="*/ 2819401 w 1825"/>
              <a:gd name="T19" fmla="*/ 76200 h 1393"/>
              <a:gd name="T20" fmla="*/ 2895601 w 1825"/>
              <a:gd name="T21" fmla="*/ 0 h 13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25"/>
              <a:gd name="T34" fmla="*/ 0 h 1393"/>
              <a:gd name="T35" fmla="*/ 1825 w 1825"/>
              <a:gd name="T36" fmla="*/ 1393 h 13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25" h="1393">
                <a:moveTo>
                  <a:pt x="0" y="1392"/>
                </a:moveTo>
                <a:lnTo>
                  <a:pt x="144" y="1200"/>
                </a:lnTo>
                <a:lnTo>
                  <a:pt x="240" y="1056"/>
                </a:lnTo>
                <a:lnTo>
                  <a:pt x="432" y="864"/>
                </a:lnTo>
                <a:lnTo>
                  <a:pt x="672" y="672"/>
                </a:lnTo>
                <a:lnTo>
                  <a:pt x="1008" y="576"/>
                </a:lnTo>
                <a:lnTo>
                  <a:pt x="1296" y="384"/>
                </a:lnTo>
                <a:lnTo>
                  <a:pt x="1584" y="192"/>
                </a:lnTo>
                <a:lnTo>
                  <a:pt x="1680" y="144"/>
                </a:lnTo>
                <a:lnTo>
                  <a:pt x="1776" y="48"/>
                </a:lnTo>
                <a:lnTo>
                  <a:pt x="1824" y="0"/>
                </a:lnTo>
              </a:path>
            </a:pathLst>
          </a:custGeom>
          <a:noFill/>
          <a:ln w="50800" cap="rnd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Freeform 30"/>
          <p:cNvSpPr>
            <a:spLocks/>
          </p:cNvSpPr>
          <p:nvPr/>
        </p:nvSpPr>
        <p:spPr bwMode="auto">
          <a:xfrm>
            <a:off x="609600" y="1905000"/>
            <a:ext cx="8459788" cy="4116388"/>
          </a:xfrm>
          <a:custGeom>
            <a:avLst/>
            <a:gdLst>
              <a:gd name="T0" fmla="*/ 0 w 5329"/>
              <a:gd name="T1" fmla="*/ 4114801 h 2593"/>
              <a:gd name="T2" fmla="*/ 306388 w 5329"/>
              <a:gd name="T3" fmla="*/ 3648076 h 2593"/>
              <a:gd name="T4" fmla="*/ 614363 w 5329"/>
              <a:gd name="T5" fmla="*/ 3416301 h 2593"/>
              <a:gd name="T6" fmla="*/ 922338 w 5329"/>
              <a:gd name="T7" fmla="*/ 3338513 h 2593"/>
              <a:gd name="T8" fmla="*/ 1460500 w 5329"/>
              <a:gd name="T9" fmla="*/ 3260726 h 2593"/>
              <a:gd name="T10" fmla="*/ 1514475 w 5329"/>
              <a:gd name="T11" fmla="*/ 3232150 h 2593"/>
              <a:gd name="T12" fmla="*/ 2074863 w 5329"/>
              <a:gd name="T13" fmla="*/ 3260726 h 2593"/>
              <a:gd name="T14" fmla="*/ 2130425 w 5329"/>
              <a:gd name="T15" fmla="*/ 3232150 h 2593"/>
              <a:gd name="T16" fmla="*/ 3228975 w 5329"/>
              <a:gd name="T17" fmla="*/ 3260726 h 2593"/>
              <a:gd name="T18" fmla="*/ 3303588 w 5329"/>
              <a:gd name="T19" fmla="*/ 3232150 h 2593"/>
              <a:gd name="T20" fmla="*/ 3536950 w 5329"/>
              <a:gd name="T21" fmla="*/ 3260726 h 2593"/>
              <a:gd name="T22" fmla="*/ 4689475 w 5329"/>
              <a:gd name="T23" fmla="*/ 3182937 h 2593"/>
              <a:gd name="T24" fmla="*/ 4745038 w 5329"/>
              <a:gd name="T25" fmla="*/ 3203575 h 2593"/>
              <a:gd name="T26" fmla="*/ 4997450 w 5329"/>
              <a:gd name="T27" fmla="*/ 3182937 h 2593"/>
              <a:gd name="T28" fmla="*/ 5073650 w 5329"/>
              <a:gd name="T29" fmla="*/ 3182937 h 2593"/>
              <a:gd name="T30" fmla="*/ 5638800 w 5329"/>
              <a:gd name="T31" fmla="*/ 2819400 h 2593"/>
              <a:gd name="T32" fmla="*/ 6323012 w 5329"/>
              <a:gd name="T33" fmla="*/ 2057400 h 2593"/>
              <a:gd name="T34" fmla="*/ 6551614 w 5329"/>
              <a:gd name="T35" fmla="*/ 1674813 h 2593"/>
              <a:gd name="T36" fmla="*/ 6765926 w 5329"/>
              <a:gd name="T37" fmla="*/ 1320800 h 2593"/>
              <a:gd name="T38" fmla="*/ 7304088 w 5329"/>
              <a:gd name="T39" fmla="*/ 622300 h 2593"/>
              <a:gd name="T40" fmla="*/ 7842251 w 5329"/>
              <a:gd name="T41" fmla="*/ 79375 h 2593"/>
              <a:gd name="T42" fmla="*/ 7921626 w 5329"/>
              <a:gd name="T43" fmla="*/ 53975 h 2593"/>
              <a:gd name="T44" fmla="*/ 8458201 w 5329"/>
              <a:gd name="T45" fmla="*/ 0 h 25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329"/>
              <a:gd name="T70" fmla="*/ 0 h 2593"/>
              <a:gd name="T71" fmla="*/ 5329 w 5329"/>
              <a:gd name="T72" fmla="*/ 2593 h 25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329" h="2593">
                <a:moveTo>
                  <a:pt x="0" y="2592"/>
                </a:moveTo>
                <a:lnTo>
                  <a:pt x="193" y="2298"/>
                </a:lnTo>
                <a:lnTo>
                  <a:pt x="387" y="2152"/>
                </a:lnTo>
                <a:lnTo>
                  <a:pt x="581" y="2103"/>
                </a:lnTo>
                <a:lnTo>
                  <a:pt x="920" y="2054"/>
                </a:lnTo>
                <a:lnTo>
                  <a:pt x="954" y="2036"/>
                </a:lnTo>
                <a:lnTo>
                  <a:pt x="1307" y="2054"/>
                </a:lnTo>
                <a:lnTo>
                  <a:pt x="1342" y="2036"/>
                </a:lnTo>
                <a:lnTo>
                  <a:pt x="2034" y="2054"/>
                </a:lnTo>
                <a:lnTo>
                  <a:pt x="2081" y="2036"/>
                </a:lnTo>
                <a:lnTo>
                  <a:pt x="2228" y="2054"/>
                </a:lnTo>
                <a:lnTo>
                  <a:pt x="2954" y="2005"/>
                </a:lnTo>
                <a:lnTo>
                  <a:pt x="2989" y="2018"/>
                </a:lnTo>
                <a:lnTo>
                  <a:pt x="3148" y="2005"/>
                </a:lnTo>
                <a:lnTo>
                  <a:pt x="3196" y="2005"/>
                </a:lnTo>
                <a:lnTo>
                  <a:pt x="3552" y="1776"/>
                </a:lnTo>
                <a:lnTo>
                  <a:pt x="3983" y="1296"/>
                </a:lnTo>
                <a:lnTo>
                  <a:pt x="4127" y="1055"/>
                </a:lnTo>
                <a:lnTo>
                  <a:pt x="4262" y="832"/>
                </a:lnTo>
                <a:lnTo>
                  <a:pt x="4601" y="392"/>
                </a:lnTo>
                <a:lnTo>
                  <a:pt x="4940" y="50"/>
                </a:lnTo>
                <a:lnTo>
                  <a:pt x="4990" y="34"/>
                </a:lnTo>
                <a:lnTo>
                  <a:pt x="5328" y="0"/>
                </a:lnTo>
              </a:path>
            </a:pathLst>
          </a:custGeom>
          <a:noFill/>
          <a:ln w="50800" cap="rnd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Freeform 31"/>
          <p:cNvSpPr>
            <a:spLocks/>
          </p:cNvSpPr>
          <p:nvPr/>
        </p:nvSpPr>
        <p:spPr bwMode="auto">
          <a:xfrm>
            <a:off x="609600" y="1828800"/>
            <a:ext cx="8383588" cy="4192588"/>
          </a:xfrm>
          <a:custGeom>
            <a:avLst/>
            <a:gdLst>
              <a:gd name="T0" fmla="*/ 0 w 5281"/>
              <a:gd name="T1" fmla="*/ 4191001 h 2641"/>
              <a:gd name="T2" fmla="*/ 381000 w 5281"/>
              <a:gd name="T3" fmla="*/ 3398838 h 2641"/>
              <a:gd name="T4" fmla="*/ 914400 w 5281"/>
              <a:gd name="T5" fmla="*/ 2608263 h 2641"/>
              <a:gd name="T6" fmla="*/ 1676400 w 5281"/>
              <a:gd name="T7" fmla="*/ 1660525 h 2641"/>
              <a:gd name="T8" fmla="*/ 2743200 w 5281"/>
              <a:gd name="T9" fmla="*/ 790575 h 2641"/>
              <a:gd name="T10" fmla="*/ 3200400 w 5281"/>
              <a:gd name="T11" fmla="*/ 552450 h 2641"/>
              <a:gd name="T12" fmla="*/ 3810000 w 5281"/>
              <a:gd name="T13" fmla="*/ 315913 h 2641"/>
              <a:gd name="T14" fmla="*/ 4495800 w 5281"/>
              <a:gd name="T15" fmla="*/ 157163 h 2641"/>
              <a:gd name="T16" fmla="*/ 5181600 w 5281"/>
              <a:gd name="T17" fmla="*/ 77788 h 2641"/>
              <a:gd name="T18" fmla="*/ 5791200 w 5281"/>
              <a:gd name="T19" fmla="*/ 0 h 2641"/>
              <a:gd name="T20" fmla="*/ 6324600 w 5281"/>
              <a:gd name="T21" fmla="*/ 0 h 2641"/>
              <a:gd name="T22" fmla="*/ 6781801 w 5281"/>
              <a:gd name="T23" fmla="*/ 0 h 2641"/>
              <a:gd name="T24" fmla="*/ 7239001 w 5281"/>
              <a:gd name="T25" fmla="*/ 0 h 2641"/>
              <a:gd name="T26" fmla="*/ 7772401 w 5281"/>
              <a:gd name="T27" fmla="*/ 0 h 2641"/>
              <a:gd name="T28" fmla="*/ 8382001 w 5281"/>
              <a:gd name="T29" fmla="*/ 0 h 264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81"/>
              <a:gd name="T46" fmla="*/ 0 h 2641"/>
              <a:gd name="T47" fmla="*/ 5281 w 5281"/>
              <a:gd name="T48" fmla="*/ 2641 h 264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81" h="2641">
                <a:moveTo>
                  <a:pt x="0" y="2640"/>
                </a:moveTo>
                <a:lnTo>
                  <a:pt x="240" y="2141"/>
                </a:lnTo>
                <a:lnTo>
                  <a:pt x="576" y="1643"/>
                </a:lnTo>
                <a:lnTo>
                  <a:pt x="1056" y="1046"/>
                </a:lnTo>
                <a:lnTo>
                  <a:pt x="1728" y="498"/>
                </a:lnTo>
                <a:lnTo>
                  <a:pt x="2016" y="348"/>
                </a:lnTo>
                <a:lnTo>
                  <a:pt x="2400" y="199"/>
                </a:lnTo>
                <a:lnTo>
                  <a:pt x="2832" y="99"/>
                </a:lnTo>
                <a:lnTo>
                  <a:pt x="3264" y="49"/>
                </a:lnTo>
                <a:lnTo>
                  <a:pt x="3648" y="0"/>
                </a:lnTo>
                <a:lnTo>
                  <a:pt x="3984" y="0"/>
                </a:lnTo>
                <a:lnTo>
                  <a:pt x="4272" y="0"/>
                </a:lnTo>
                <a:lnTo>
                  <a:pt x="4560" y="0"/>
                </a:lnTo>
                <a:lnTo>
                  <a:pt x="4896" y="0"/>
                </a:lnTo>
                <a:lnTo>
                  <a:pt x="5280" y="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H="1">
            <a:off x="534988" y="2667000"/>
            <a:ext cx="274161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23813" y="2316163"/>
            <a:ext cx="712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60%</a:t>
            </a: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534988" y="1828800"/>
            <a:ext cx="548481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55563" y="1554163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90%</a:t>
            </a:r>
          </a:p>
        </p:txBody>
      </p:sp>
      <p:sp>
        <p:nvSpPr>
          <p:cNvPr id="24612" name="Freeform 36"/>
          <p:cNvSpPr>
            <a:spLocks/>
          </p:cNvSpPr>
          <p:nvPr/>
        </p:nvSpPr>
        <p:spPr bwMode="auto">
          <a:xfrm>
            <a:off x="2286000" y="457200"/>
            <a:ext cx="3659188" cy="4344988"/>
          </a:xfrm>
          <a:custGeom>
            <a:avLst/>
            <a:gdLst>
              <a:gd name="T0" fmla="*/ 1066800 w 2305"/>
              <a:gd name="T1" fmla="*/ 0 h 2737"/>
              <a:gd name="T2" fmla="*/ 609600 w 2305"/>
              <a:gd name="T3" fmla="*/ 533400 h 2737"/>
              <a:gd name="T4" fmla="*/ 0 w 2305"/>
              <a:gd name="T5" fmla="*/ 1371600 h 2737"/>
              <a:gd name="T6" fmla="*/ 685800 w 2305"/>
              <a:gd name="T7" fmla="*/ 1905000 h 2737"/>
              <a:gd name="T8" fmla="*/ 990600 w 2305"/>
              <a:gd name="T9" fmla="*/ 2286000 h 2737"/>
              <a:gd name="T10" fmla="*/ 1143000 w 2305"/>
              <a:gd name="T11" fmla="*/ 1981200 h 2737"/>
              <a:gd name="T12" fmla="*/ 1219200 w 2305"/>
              <a:gd name="T13" fmla="*/ 1981200 h 2737"/>
              <a:gd name="T14" fmla="*/ 1219200 w 2305"/>
              <a:gd name="T15" fmla="*/ 1752600 h 2737"/>
              <a:gd name="T16" fmla="*/ 1295400 w 2305"/>
              <a:gd name="T17" fmla="*/ 2819400 h 2737"/>
              <a:gd name="T18" fmla="*/ 990600 w 2305"/>
              <a:gd name="T19" fmla="*/ 3352801 h 2737"/>
              <a:gd name="T20" fmla="*/ 685800 w 2305"/>
              <a:gd name="T21" fmla="*/ 3733801 h 2737"/>
              <a:gd name="T22" fmla="*/ 304800 w 2305"/>
              <a:gd name="T23" fmla="*/ 4114801 h 2737"/>
              <a:gd name="T24" fmla="*/ 1219200 w 2305"/>
              <a:gd name="T25" fmla="*/ 4191001 h 2737"/>
              <a:gd name="T26" fmla="*/ 3124200 w 2305"/>
              <a:gd name="T27" fmla="*/ 3505201 h 2737"/>
              <a:gd name="T28" fmla="*/ 3581401 w 2305"/>
              <a:gd name="T29" fmla="*/ 4343401 h 2737"/>
              <a:gd name="T30" fmla="*/ 3657601 w 2305"/>
              <a:gd name="T31" fmla="*/ 3429001 h 2737"/>
              <a:gd name="T32" fmla="*/ 3657601 w 2305"/>
              <a:gd name="T33" fmla="*/ 2819400 h 2737"/>
              <a:gd name="T34" fmla="*/ 3581401 w 2305"/>
              <a:gd name="T35" fmla="*/ 2209800 h 2737"/>
              <a:gd name="T36" fmla="*/ 3352801 w 2305"/>
              <a:gd name="T37" fmla="*/ 1752600 h 2737"/>
              <a:gd name="T38" fmla="*/ 3048000 w 2305"/>
              <a:gd name="T39" fmla="*/ 1295400 h 2737"/>
              <a:gd name="T40" fmla="*/ 2514600 w 2305"/>
              <a:gd name="T41" fmla="*/ 838200 h 2737"/>
              <a:gd name="T42" fmla="*/ 1828800 w 2305"/>
              <a:gd name="T43" fmla="*/ 533400 h 2737"/>
              <a:gd name="T44" fmla="*/ 1524000 w 2305"/>
              <a:gd name="T45" fmla="*/ 457200 h 2737"/>
              <a:gd name="T46" fmla="*/ 1143000 w 2305"/>
              <a:gd name="T47" fmla="*/ 381000 h 2737"/>
              <a:gd name="T48" fmla="*/ 1066800 w 2305"/>
              <a:gd name="T49" fmla="*/ 0 h 27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05"/>
              <a:gd name="T76" fmla="*/ 0 h 2737"/>
              <a:gd name="T77" fmla="*/ 2305 w 2305"/>
              <a:gd name="T78" fmla="*/ 2737 h 27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05" h="2737">
                <a:moveTo>
                  <a:pt x="672" y="0"/>
                </a:moveTo>
                <a:lnTo>
                  <a:pt x="384" y="336"/>
                </a:lnTo>
                <a:lnTo>
                  <a:pt x="0" y="864"/>
                </a:lnTo>
                <a:lnTo>
                  <a:pt x="432" y="1200"/>
                </a:lnTo>
                <a:lnTo>
                  <a:pt x="624" y="1440"/>
                </a:lnTo>
                <a:lnTo>
                  <a:pt x="720" y="1248"/>
                </a:lnTo>
                <a:lnTo>
                  <a:pt x="768" y="1248"/>
                </a:lnTo>
                <a:lnTo>
                  <a:pt x="768" y="1104"/>
                </a:lnTo>
                <a:lnTo>
                  <a:pt x="816" y="1776"/>
                </a:lnTo>
                <a:lnTo>
                  <a:pt x="624" y="2112"/>
                </a:lnTo>
                <a:lnTo>
                  <a:pt x="432" y="2352"/>
                </a:lnTo>
                <a:lnTo>
                  <a:pt x="192" y="2592"/>
                </a:lnTo>
                <a:lnTo>
                  <a:pt x="768" y="2640"/>
                </a:lnTo>
                <a:lnTo>
                  <a:pt x="1968" y="2208"/>
                </a:lnTo>
                <a:lnTo>
                  <a:pt x="2256" y="2736"/>
                </a:lnTo>
                <a:lnTo>
                  <a:pt x="2304" y="2160"/>
                </a:lnTo>
                <a:lnTo>
                  <a:pt x="2304" y="1776"/>
                </a:lnTo>
                <a:lnTo>
                  <a:pt x="2256" y="1392"/>
                </a:lnTo>
                <a:lnTo>
                  <a:pt x="2112" y="1104"/>
                </a:lnTo>
                <a:lnTo>
                  <a:pt x="1920" y="816"/>
                </a:lnTo>
                <a:lnTo>
                  <a:pt x="1584" y="528"/>
                </a:lnTo>
                <a:lnTo>
                  <a:pt x="1152" y="336"/>
                </a:lnTo>
                <a:lnTo>
                  <a:pt x="960" y="288"/>
                </a:lnTo>
                <a:lnTo>
                  <a:pt x="720" y="240"/>
                </a:lnTo>
                <a:lnTo>
                  <a:pt x="672" y="0"/>
                </a:lnTo>
              </a:path>
            </a:pathLst>
          </a:cu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3660775" y="2300288"/>
            <a:ext cx="162063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YuTimes" pitchFamily="2" charset="0"/>
              </a:rPr>
              <a:t>MOTORI</a:t>
            </a:r>
            <a:r>
              <a:rPr lang="sr-Latn-RS" sz="2800" dirty="0" smtClean="0">
                <a:solidFill>
                  <a:srgbClr val="0000CC"/>
                </a:solidFill>
                <a:latin typeface="YuTimes" pitchFamily="2" charset="0"/>
              </a:rPr>
              <a:t>č</a:t>
            </a:r>
            <a:r>
              <a:rPr lang="en-US" sz="2800" dirty="0" smtClean="0">
                <a:solidFill>
                  <a:srgbClr val="0000CC"/>
                </a:solidFill>
                <a:latin typeface="YuTimes" pitchFamily="2" charset="0"/>
              </a:rPr>
              <a:t>KI</a:t>
            </a:r>
            <a:endParaRPr lang="en-US" sz="2800" dirty="0">
              <a:solidFill>
                <a:srgbClr val="0000CC"/>
              </a:solidFill>
              <a:latin typeface="YuTimes" pitchFamily="2" charset="0"/>
            </a:endParaRPr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457200" y="838200"/>
            <a:ext cx="3201988" cy="4344988"/>
          </a:xfrm>
          <a:custGeom>
            <a:avLst/>
            <a:gdLst>
              <a:gd name="T0" fmla="*/ 2895601 w 2017"/>
              <a:gd name="T1" fmla="*/ 1828800 h 2737"/>
              <a:gd name="T2" fmla="*/ 1981201 w 2017"/>
              <a:gd name="T3" fmla="*/ 914400 h 2737"/>
              <a:gd name="T4" fmla="*/ 2667001 w 2017"/>
              <a:gd name="T5" fmla="*/ 0 h 2737"/>
              <a:gd name="T6" fmla="*/ 1752601 w 2017"/>
              <a:gd name="T7" fmla="*/ 228600 h 2737"/>
              <a:gd name="T8" fmla="*/ 1143000 w 2017"/>
              <a:gd name="T9" fmla="*/ 609600 h 2737"/>
              <a:gd name="T10" fmla="*/ 685800 w 2017"/>
              <a:gd name="T11" fmla="*/ 1066800 h 2737"/>
              <a:gd name="T12" fmla="*/ 381000 w 2017"/>
              <a:gd name="T13" fmla="*/ 1828800 h 2737"/>
              <a:gd name="T14" fmla="*/ 304800 w 2017"/>
              <a:gd name="T15" fmla="*/ 2514600 h 2737"/>
              <a:gd name="T16" fmla="*/ 304800 w 2017"/>
              <a:gd name="T17" fmla="*/ 2819400 h 2737"/>
              <a:gd name="T18" fmla="*/ 304800 w 2017"/>
              <a:gd name="T19" fmla="*/ 3048000 h 2737"/>
              <a:gd name="T20" fmla="*/ 381000 w 2017"/>
              <a:gd name="T21" fmla="*/ 3429001 h 2737"/>
              <a:gd name="T22" fmla="*/ 457200 w 2017"/>
              <a:gd name="T23" fmla="*/ 3657601 h 2737"/>
              <a:gd name="T24" fmla="*/ 0 w 2017"/>
              <a:gd name="T25" fmla="*/ 3810001 h 2737"/>
              <a:gd name="T26" fmla="*/ 609600 w 2017"/>
              <a:gd name="T27" fmla="*/ 4038601 h 2737"/>
              <a:gd name="T28" fmla="*/ 1295400 w 2017"/>
              <a:gd name="T29" fmla="*/ 4267201 h 2737"/>
              <a:gd name="T30" fmla="*/ 1752601 w 2017"/>
              <a:gd name="T31" fmla="*/ 4343401 h 2737"/>
              <a:gd name="T32" fmla="*/ 1905001 w 2017"/>
              <a:gd name="T33" fmla="*/ 4114801 h 2737"/>
              <a:gd name="T34" fmla="*/ 2133601 w 2017"/>
              <a:gd name="T35" fmla="*/ 3581401 h 2737"/>
              <a:gd name="T36" fmla="*/ 2362201 w 2017"/>
              <a:gd name="T37" fmla="*/ 3048000 h 2737"/>
              <a:gd name="T38" fmla="*/ 1905001 w 2017"/>
              <a:gd name="T39" fmla="*/ 3048000 h 2737"/>
              <a:gd name="T40" fmla="*/ 1905001 w 2017"/>
              <a:gd name="T41" fmla="*/ 2971800 h 2737"/>
              <a:gd name="T42" fmla="*/ 1905001 w 2017"/>
              <a:gd name="T43" fmla="*/ 2819400 h 2737"/>
              <a:gd name="T44" fmla="*/ 2286001 w 2017"/>
              <a:gd name="T45" fmla="*/ 2590800 h 2737"/>
              <a:gd name="T46" fmla="*/ 2514601 w 2017"/>
              <a:gd name="T47" fmla="*/ 2743200 h 2737"/>
              <a:gd name="T48" fmla="*/ 2895601 w 2017"/>
              <a:gd name="T49" fmla="*/ 3200400 h 2737"/>
              <a:gd name="T50" fmla="*/ 3048001 w 2017"/>
              <a:gd name="T51" fmla="*/ 3048000 h 2737"/>
              <a:gd name="T52" fmla="*/ 3200401 w 2017"/>
              <a:gd name="T53" fmla="*/ 2438400 h 2737"/>
              <a:gd name="T54" fmla="*/ 3200401 w 2017"/>
              <a:gd name="T55" fmla="*/ 1981200 h 2737"/>
              <a:gd name="T56" fmla="*/ 2971801 w 2017"/>
              <a:gd name="T57" fmla="*/ 1143000 h 2737"/>
              <a:gd name="T58" fmla="*/ 2895601 w 2017"/>
              <a:gd name="T59" fmla="*/ 1828800 h 27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17"/>
              <a:gd name="T91" fmla="*/ 0 h 2737"/>
              <a:gd name="T92" fmla="*/ 2017 w 2017"/>
              <a:gd name="T93" fmla="*/ 2737 h 27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17" h="2737">
                <a:moveTo>
                  <a:pt x="1824" y="1152"/>
                </a:moveTo>
                <a:lnTo>
                  <a:pt x="1248" y="576"/>
                </a:lnTo>
                <a:lnTo>
                  <a:pt x="1680" y="0"/>
                </a:lnTo>
                <a:lnTo>
                  <a:pt x="1104" y="144"/>
                </a:lnTo>
                <a:lnTo>
                  <a:pt x="720" y="384"/>
                </a:lnTo>
                <a:lnTo>
                  <a:pt x="432" y="672"/>
                </a:lnTo>
                <a:lnTo>
                  <a:pt x="240" y="1152"/>
                </a:lnTo>
                <a:lnTo>
                  <a:pt x="192" y="1584"/>
                </a:lnTo>
                <a:lnTo>
                  <a:pt x="192" y="1776"/>
                </a:lnTo>
                <a:lnTo>
                  <a:pt x="192" y="1920"/>
                </a:lnTo>
                <a:lnTo>
                  <a:pt x="240" y="2160"/>
                </a:lnTo>
                <a:lnTo>
                  <a:pt x="288" y="2304"/>
                </a:lnTo>
                <a:lnTo>
                  <a:pt x="0" y="2400"/>
                </a:lnTo>
                <a:lnTo>
                  <a:pt x="384" y="2544"/>
                </a:lnTo>
                <a:lnTo>
                  <a:pt x="816" y="2688"/>
                </a:lnTo>
                <a:lnTo>
                  <a:pt x="1104" y="2736"/>
                </a:lnTo>
                <a:lnTo>
                  <a:pt x="1200" y="2592"/>
                </a:lnTo>
                <a:lnTo>
                  <a:pt x="1344" y="2256"/>
                </a:lnTo>
                <a:lnTo>
                  <a:pt x="1488" y="1920"/>
                </a:lnTo>
                <a:lnTo>
                  <a:pt x="1200" y="1920"/>
                </a:lnTo>
                <a:lnTo>
                  <a:pt x="1200" y="1872"/>
                </a:lnTo>
                <a:lnTo>
                  <a:pt x="1200" y="1776"/>
                </a:lnTo>
                <a:lnTo>
                  <a:pt x="1440" y="1632"/>
                </a:lnTo>
                <a:lnTo>
                  <a:pt x="1584" y="1728"/>
                </a:lnTo>
                <a:lnTo>
                  <a:pt x="1824" y="2016"/>
                </a:lnTo>
                <a:lnTo>
                  <a:pt x="1920" y="1920"/>
                </a:lnTo>
                <a:lnTo>
                  <a:pt x="2016" y="1536"/>
                </a:lnTo>
                <a:lnTo>
                  <a:pt x="2016" y="1248"/>
                </a:lnTo>
                <a:lnTo>
                  <a:pt x="1872" y="720"/>
                </a:lnTo>
                <a:lnTo>
                  <a:pt x="1824" y="1152"/>
                </a:lnTo>
              </a:path>
            </a:pathLst>
          </a:custGeom>
          <a:gradFill rotWithShape="0">
            <a:gsLst>
              <a:gs pos="0">
                <a:srgbClr val="3333FF"/>
              </a:gs>
              <a:gs pos="100000">
                <a:srgbClr val="FF0033"/>
              </a:gs>
            </a:gsLst>
            <a:lin ang="5400000" scaled="1"/>
          </a:gra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838200" y="2605088"/>
            <a:ext cx="2297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800">
                <a:solidFill>
                  <a:srgbClr val="FF0033"/>
                </a:solidFill>
              </a:rPr>
              <a:t>KOGNITIVNI</a:t>
            </a:r>
          </a:p>
        </p:txBody>
      </p:sp>
      <p:sp>
        <p:nvSpPr>
          <p:cNvPr id="24616" name="Freeform 40"/>
          <p:cNvSpPr>
            <a:spLocks/>
          </p:cNvSpPr>
          <p:nvPr/>
        </p:nvSpPr>
        <p:spPr bwMode="auto">
          <a:xfrm>
            <a:off x="990600" y="3046413"/>
            <a:ext cx="5183188" cy="3049587"/>
          </a:xfrm>
          <a:custGeom>
            <a:avLst/>
            <a:gdLst>
              <a:gd name="T0" fmla="*/ 0 w 3265"/>
              <a:gd name="T1" fmla="*/ 1830388 h 1921"/>
              <a:gd name="T2" fmla="*/ 685800 w 3265"/>
              <a:gd name="T3" fmla="*/ 2362200 h 1921"/>
              <a:gd name="T4" fmla="*/ 1524000 w 3265"/>
              <a:gd name="T5" fmla="*/ 2895600 h 1921"/>
              <a:gd name="T6" fmla="*/ 1828800 w 3265"/>
              <a:gd name="T7" fmla="*/ 2971800 h 1921"/>
              <a:gd name="T8" fmla="*/ 2438400 w 3265"/>
              <a:gd name="T9" fmla="*/ 3048000 h 1921"/>
              <a:gd name="T10" fmla="*/ 2971800 w 3265"/>
              <a:gd name="T11" fmla="*/ 3048000 h 1921"/>
              <a:gd name="T12" fmla="*/ 3429001 w 3265"/>
              <a:gd name="T13" fmla="*/ 2971800 h 1921"/>
              <a:gd name="T14" fmla="*/ 4038601 w 3265"/>
              <a:gd name="T15" fmla="*/ 2667000 h 1921"/>
              <a:gd name="T16" fmla="*/ 4495801 w 3265"/>
              <a:gd name="T17" fmla="*/ 2133600 h 1921"/>
              <a:gd name="T18" fmla="*/ 4724401 w 3265"/>
              <a:gd name="T19" fmla="*/ 1752600 h 1921"/>
              <a:gd name="T20" fmla="*/ 5181601 w 3265"/>
              <a:gd name="T21" fmla="*/ 1905000 h 1921"/>
              <a:gd name="T22" fmla="*/ 4648201 w 3265"/>
              <a:gd name="T23" fmla="*/ 457200 h 1921"/>
              <a:gd name="T24" fmla="*/ 3124200 w 3265"/>
              <a:gd name="T25" fmla="*/ 915988 h 1921"/>
              <a:gd name="T26" fmla="*/ 3505201 w 3265"/>
              <a:gd name="T27" fmla="*/ 1143000 h 1921"/>
              <a:gd name="T28" fmla="*/ 3429001 w 3265"/>
              <a:gd name="T29" fmla="*/ 1219200 h 1921"/>
              <a:gd name="T30" fmla="*/ 3124200 w 3265"/>
              <a:gd name="T31" fmla="*/ 1371600 h 1921"/>
              <a:gd name="T32" fmla="*/ 2743200 w 3265"/>
              <a:gd name="T33" fmla="*/ 1295400 h 1921"/>
              <a:gd name="T34" fmla="*/ 2438400 w 3265"/>
              <a:gd name="T35" fmla="*/ 1066800 h 1921"/>
              <a:gd name="T36" fmla="*/ 1600200 w 3265"/>
              <a:gd name="T37" fmla="*/ 0 h 1921"/>
              <a:gd name="T38" fmla="*/ 1143000 w 3265"/>
              <a:gd name="T39" fmla="*/ 990600 h 1921"/>
              <a:gd name="T40" fmla="*/ 1676400 w 3265"/>
              <a:gd name="T41" fmla="*/ 838200 h 1921"/>
              <a:gd name="T42" fmla="*/ 1143000 w 3265"/>
              <a:gd name="T43" fmla="*/ 2133600 h 1921"/>
              <a:gd name="T44" fmla="*/ 0 w 3265"/>
              <a:gd name="T45" fmla="*/ 1830388 h 19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65"/>
              <a:gd name="T70" fmla="*/ 0 h 1921"/>
              <a:gd name="T71" fmla="*/ 3265 w 3265"/>
              <a:gd name="T72" fmla="*/ 1921 h 192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65" h="1921">
                <a:moveTo>
                  <a:pt x="0" y="1153"/>
                </a:moveTo>
                <a:lnTo>
                  <a:pt x="432" y="1488"/>
                </a:lnTo>
                <a:lnTo>
                  <a:pt x="960" y="1824"/>
                </a:lnTo>
                <a:lnTo>
                  <a:pt x="1152" y="1872"/>
                </a:lnTo>
                <a:lnTo>
                  <a:pt x="1536" y="1920"/>
                </a:lnTo>
                <a:lnTo>
                  <a:pt x="1872" y="1920"/>
                </a:lnTo>
                <a:lnTo>
                  <a:pt x="2160" y="1872"/>
                </a:lnTo>
                <a:lnTo>
                  <a:pt x="2544" y="1680"/>
                </a:lnTo>
                <a:lnTo>
                  <a:pt x="2832" y="1344"/>
                </a:lnTo>
                <a:lnTo>
                  <a:pt x="2976" y="1104"/>
                </a:lnTo>
                <a:lnTo>
                  <a:pt x="3264" y="1200"/>
                </a:lnTo>
                <a:lnTo>
                  <a:pt x="2928" y="288"/>
                </a:lnTo>
                <a:lnTo>
                  <a:pt x="1968" y="577"/>
                </a:lnTo>
                <a:lnTo>
                  <a:pt x="2208" y="720"/>
                </a:lnTo>
                <a:lnTo>
                  <a:pt x="2160" y="768"/>
                </a:lnTo>
                <a:lnTo>
                  <a:pt x="1968" y="864"/>
                </a:lnTo>
                <a:lnTo>
                  <a:pt x="1728" y="816"/>
                </a:lnTo>
                <a:lnTo>
                  <a:pt x="1536" y="672"/>
                </a:lnTo>
                <a:lnTo>
                  <a:pt x="1008" y="0"/>
                </a:lnTo>
                <a:lnTo>
                  <a:pt x="720" y="624"/>
                </a:lnTo>
                <a:lnTo>
                  <a:pt x="1056" y="528"/>
                </a:lnTo>
                <a:lnTo>
                  <a:pt x="720" y="1344"/>
                </a:lnTo>
                <a:lnTo>
                  <a:pt x="0" y="1153"/>
                </a:lnTo>
              </a:path>
            </a:pathLst>
          </a:custGeom>
          <a:gradFill rotWithShape="0">
            <a:gsLst>
              <a:gs pos="0">
                <a:srgbClr val="FF0033"/>
              </a:gs>
              <a:gs pos="100000">
                <a:schemeClr val="bg2"/>
              </a:gs>
            </a:gsLst>
            <a:lin ang="5400000" scaled="1"/>
          </a:gra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2420938" y="4814888"/>
            <a:ext cx="2179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800">
                <a:solidFill>
                  <a:schemeClr val="bg2"/>
                </a:solidFill>
              </a:rPr>
              <a:t>KONATIVNI</a:t>
            </a:r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 flipH="1">
            <a:off x="5183188" y="611188"/>
            <a:ext cx="836612" cy="1065212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4622800" y="212725"/>
            <a:ext cx="434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006633"/>
                </a:solidFill>
              </a:rPr>
              <a:t>Osnove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rgbClr val="FF0033"/>
                </a:solidFill>
              </a:rPr>
              <a:t>INTEGRALNOG</a:t>
            </a:r>
            <a:r>
              <a:rPr lang="en-US">
                <a:solidFill>
                  <a:schemeClr val="accent2"/>
                </a:solidFill>
              </a:rPr>
              <a:t> razvoja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ive By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p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p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p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300"/>
                                        <p:tgtEl>
                                          <p:spTgt spid="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300"/>
                                        <p:tgtEl>
                                          <p:spTgt spid="24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300"/>
                                        <p:tgtEl>
                                          <p:spTgt spid="24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3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1" grpId="0" autoUpdateAnimBg="0"/>
      <p:bldP spid="24582" grpId="0" autoUpdateAnimBg="0"/>
      <p:bldP spid="24583" grpId="0" animBg="1"/>
      <p:bldP spid="24584" grpId="0" autoUpdateAnimBg="0"/>
      <p:bldP spid="24585" grpId="0" animBg="1"/>
      <p:bldP spid="24586" grpId="0" autoUpdateAnimBg="0"/>
      <p:bldP spid="24587" grpId="0" animBg="1"/>
      <p:bldP spid="24588" grpId="0" autoUpdateAnimBg="0"/>
      <p:bldP spid="24589" grpId="0" animBg="1"/>
      <p:bldP spid="24590" grpId="0" autoUpdateAnimBg="0"/>
      <p:bldP spid="24591" grpId="0" animBg="1"/>
      <p:bldP spid="24592" grpId="0" autoUpdateAnimBg="0"/>
      <p:bldP spid="24593" grpId="0" animBg="1"/>
      <p:bldP spid="24594" grpId="0" autoUpdateAnimBg="0"/>
      <p:bldP spid="24595" grpId="0" animBg="1"/>
      <p:bldP spid="24596" grpId="0" autoUpdateAnimBg="0"/>
      <p:bldP spid="24597" grpId="0" animBg="1"/>
      <p:bldP spid="24598" grpId="0" autoUpdateAnimBg="0"/>
      <p:bldP spid="24599" grpId="0" animBg="1"/>
      <p:bldP spid="24600" grpId="0" autoUpdateAnimBg="0"/>
      <p:bldP spid="24601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utoUpdateAnimBg="0"/>
      <p:bldP spid="24610" grpId="0" animBg="1"/>
      <p:bldP spid="24611" grpId="0" autoUpdateAnimBg="0"/>
      <p:bldP spid="24612" grpId="0" animBg="1"/>
      <p:bldP spid="24613" grpId="0" build="p" autoUpdateAnimBg="0" advAuto="0"/>
      <p:bldP spid="24614" grpId="0" animBg="1"/>
      <p:bldP spid="24615" grpId="0" build="p" autoUpdateAnimBg="0" advAuto="0"/>
      <p:bldP spid="24616" grpId="0" animBg="1"/>
      <p:bldP spid="24617" grpId="0" build="p" autoUpdateAnimBg="0" advAuto="0"/>
      <p:bldP spid="24618" grpId="0" animBg="1"/>
      <p:bldP spid="24619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Uzrast 7-10 godina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Nestabilna, kretanja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Mozak je 70%-90% mozga odraslog čoveka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Živa reč je manje efikasna od demonstracije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Demonstracija je osnovni metod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Princip očiglednosti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Postepeno se povećavaju nervne veze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Vežbanje mora biti emocionalno – igra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Osnovna kretanja – prirodni oblici kretanja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Uzrast 11-12 godina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Putem čula vida se prima 90% informacija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U 12. godini se završava razvoj oka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Dobri uslovi za učenje kretanja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Bolje su razvijene veće mišićne grupe, slabije manje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Kosti nisu dovoljno čvrste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Ligamenti su elastični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Metabolizam je brži nego kod odraslih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Funkcionalne sposobnosti su ograničene nedovoljnim razvojem pluća (spor oporavak)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b="1" dirty="0" smtClean="0"/>
              <a:t>Svestrana fizička priprema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Izbegavati jednostrani uticaj vežbi zbog osetljivosti kostiju i zglobova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Razvijati sve mišićne grupe, posebno trbuha i leđa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Korektivne vežbe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Gipkost, okretnost, akrobatske vežbe, kombinacije kretanja, poligoni, žongliranja, elementarne igre, startovi iz različitih pozicija, skokovi, preciznost...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HUMOR</a:t>
            </a:r>
          </a:p>
        </p:txBody>
      </p:sp>
      <p:pic>
        <p:nvPicPr>
          <p:cNvPr id="8195" name="Content Placeholder 3" descr="sme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84313"/>
            <a:ext cx="7621588" cy="3783012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Uzrast 13-14 godina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Nastaviti rad na opštoj fizičkoj pripremi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Povećava se obim rada na razvoju specifičnih sposobnosti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To je </a:t>
            </a:r>
            <a:r>
              <a:rPr lang="sr-Latn-RS" b="1" dirty="0" smtClean="0"/>
              <a:t>period polnog sazrevanja</a:t>
            </a:r>
            <a:r>
              <a:rPr lang="sr-Latn-RS" dirty="0" smtClean="0"/>
              <a:t>: povećava se aktivnost endokrinog sistema, intenzivan je razvoj nervnog sistema...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Uspostavljaju se mnogobrojne nervne veze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</a:t>
            </a:r>
            <a:r>
              <a:rPr lang="sr-Latn-RS" dirty="0" smtClean="0"/>
              <a:t>azvija se logičko mišljenje, sposobnost rasuđivanja i koncentracije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</a:t>
            </a:r>
            <a:r>
              <a:rPr lang="sr-Latn-RS" dirty="0" smtClean="0"/>
              <a:t>siha je nestabilna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5605463"/>
          </a:xfrm>
        </p:spPr>
        <p:txBody>
          <a:bodyPr/>
          <a:lstStyle/>
          <a:p>
            <a:pPr eaLnBrk="1" hangingPunct="1"/>
            <a:r>
              <a:rPr lang="en-US" sz="2800" b="1" dirty="0" err="1" smtClean="0"/>
              <a:t>Teško</a:t>
            </a:r>
            <a:r>
              <a:rPr lang="en-US" sz="2800" b="1" dirty="0" smtClean="0"/>
              <a:t> se </a:t>
            </a:r>
            <a:r>
              <a:rPr lang="en-US" sz="2800" b="1" dirty="0" err="1" smtClean="0"/>
              <a:t>podnose</a:t>
            </a:r>
            <a:r>
              <a:rPr lang="en-US" sz="2800" dirty="0" smtClean="0"/>
              <a:t>: </a:t>
            </a:r>
            <a:r>
              <a:rPr lang="en-US" sz="2800" dirty="0" err="1" smtClean="0"/>
              <a:t>dugotrajan</a:t>
            </a:r>
            <a:r>
              <a:rPr lang="en-US" sz="2800" dirty="0" smtClean="0"/>
              <a:t> </a:t>
            </a:r>
            <a:r>
              <a:rPr lang="en-US" sz="2800" dirty="0" err="1" smtClean="0"/>
              <a:t>kontinuirani</a:t>
            </a:r>
            <a:r>
              <a:rPr lang="en-US" sz="2800" dirty="0" smtClean="0"/>
              <a:t> </a:t>
            </a:r>
            <a:r>
              <a:rPr lang="en-US" sz="2800" dirty="0" err="1" smtClean="0"/>
              <a:t>rad</a:t>
            </a:r>
            <a:r>
              <a:rPr lang="en-US" sz="2800" dirty="0" smtClean="0"/>
              <a:t>, </a:t>
            </a:r>
            <a:r>
              <a:rPr lang="en-US" sz="2800" dirty="0" err="1" smtClean="0"/>
              <a:t>duga</a:t>
            </a:r>
            <a:r>
              <a:rPr lang="en-US" sz="2800" dirty="0" smtClean="0"/>
              <a:t> </a:t>
            </a:r>
            <a:r>
              <a:rPr lang="en-US" sz="2800" dirty="0" err="1" smtClean="0"/>
              <a:t>takmičenja</a:t>
            </a:r>
            <a:r>
              <a:rPr lang="en-US" sz="2800" dirty="0" smtClean="0"/>
              <a:t>, </a:t>
            </a:r>
            <a:r>
              <a:rPr lang="en-US" sz="2800" dirty="0" err="1" smtClean="0"/>
              <a:t>porazi</a:t>
            </a:r>
            <a:r>
              <a:rPr lang="en-US" sz="2800" dirty="0" smtClean="0"/>
              <a:t>, </a:t>
            </a:r>
            <a:r>
              <a:rPr lang="en-US" sz="2800" dirty="0" err="1" smtClean="0"/>
              <a:t>visok</a:t>
            </a:r>
            <a:r>
              <a:rPr lang="en-US" sz="2800" dirty="0" smtClean="0"/>
              <a:t> </a:t>
            </a:r>
            <a:r>
              <a:rPr lang="en-US" sz="2800" dirty="0" err="1" smtClean="0"/>
              <a:t>intenzitet</a:t>
            </a:r>
            <a:r>
              <a:rPr lang="en-US" sz="2800" dirty="0" smtClean="0"/>
              <a:t>, </a:t>
            </a:r>
            <a:r>
              <a:rPr lang="en-US" sz="2800" dirty="0" err="1" smtClean="0"/>
              <a:t>zamorna</a:t>
            </a:r>
            <a:r>
              <a:rPr lang="en-US" sz="2800" dirty="0" smtClean="0"/>
              <a:t> </a:t>
            </a:r>
            <a:r>
              <a:rPr lang="en-US" sz="2800" dirty="0" err="1" smtClean="0"/>
              <a:t>jednostrana</a:t>
            </a:r>
            <a:r>
              <a:rPr lang="en-US" sz="2800" dirty="0" smtClean="0"/>
              <a:t> </a:t>
            </a:r>
            <a:r>
              <a:rPr lang="en-US" sz="2800" dirty="0" err="1" smtClean="0"/>
              <a:t>vežbanja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Osetljiv</a:t>
            </a:r>
            <a:r>
              <a:rPr lang="en-US" sz="2800" dirty="0" smtClean="0"/>
              <a:t> je </a:t>
            </a:r>
            <a:r>
              <a:rPr lang="en-US" sz="2800" dirty="0" err="1" smtClean="0"/>
              <a:t>kardiovaskularni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, pa je </a:t>
            </a:r>
            <a:r>
              <a:rPr lang="en-US" sz="2800" dirty="0" err="1" smtClean="0"/>
              <a:t>česta</a:t>
            </a:r>
            <a:r>
              <a:rPr lang="en-US" sz="2800" dirty="0" smtClean="0"/>
              <a:t> </a:t>
            </a:r>
            <a:r>
              <a:rPr lang="en-US" sz="2800" dirty="0" err="1" smtClean="0"/>
              <a:t>hipertrofija</a:t>
            </a:r>
            <a:r>
              <a:rPr lang="en-US" sz="2800" dirty="0" smtClean="0"/>
              <a:t> </a:t>
            </a:r>
            <a:r>
              <a:rPr lang="en-US" sz="2800" dirty="0" err="1" smtClean="0"/>
              <a:t>srca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Obavezna</a:t>
            </a:r>
            <a:r>
              <a:rPr lang="en-US" sz="2800" dirty="0" smtClean="0"/>
              <a:t> je </a:t>
            </a:r>
            <a:r>
              <a:rPr lang="en-US" sz="2800" b="1" dirty="0" err="1" smtClean="0"/>
              <a:t>postepenost</a:t>
            </a:r>
            <a:r>
              <a:rPr lang="en-US" sz="2800" b="1" dirty="0" smtClean="0"/>
              <a:t> u </a:t>
            </a:r>
            <a:r>
              <a:rPr lang="en-US" sz="2800" b="1" dirty="0" err="1" smtClean="0"/>
              <a:t>radu</a:t>
            </a:r>
            <a:endParaRPr lang="en-US" sz="2800" b="1" dirty="0" smtClean="0"/>
          </a:p>
          <a:p>
            <a:pPr eaLnBrk="1" hangingPunct="1"/>
            <a:r>
              <a:rPr lang="en-US" sz="2800" dirty="0" err="1" smtClean="0"/>
              <a:t>Treninzi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akcentom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brzini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koordinaciji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Kombinovati</a:t>
            </a:r>
            <a:r>
              <a:rPr lang="en-US" sz="2800" dirty="0" smtClean="0"/>
              <a:t> </a:t>
            </a:r>
            <a:r>
              <a:rPr lang="en-US" sz="2800" dirty="0" err="1" smtClean="0"/>
              <a:t>rad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tehnici</a:t>
            </a:r>
            <a:r>
              <a:rPr lang="sr-Latn-RS" sz="2800" dirty="0" smtClean="0"/>
              <a:t> (veštini)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fizičkoj</a:t>
            </a:r>
            <a:r>
              <a:rPr lang="en-US" sz="2800" dirty="0" smtClean="0"/>
              <a:t> </a:t>
            </a:r>
            <a:r>
              <a:rPr lang="en-US" sz="2800" dirty="0" err="1" smtClean="0"/>
              <a:t>pripremi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Tehnika</a:t>
            </a:r>
            <a:r>
              <a:rPr lang="sr-Latn-RS" sz="2800" dirty="0" smtClean="0"/>
              <a:t> (veština)</a:t>
            </a:r>
            <a:r>
              <a:rPr lang="en-US" sz="2800" dirty="0" smtClean="0"/>
              <a:t> </a:t>
            </a:r>
            <a:r>
              <a:rPr lang="en-US" sz="2800" dirty="0" err="1" smtClean="0"/>
              <a:t>pri</a:t>
            </a:r>
            <a:r>
              <a:rPr lang="en-US" sz="2800" dirty="0" smtClean="0"/>
              <a:t> </a:t>
            </a:r>
            <a:r>
              <a:rPr lang="en-US" sz="2800" dirty="0" err="1" smtClean="0"/>
              <a:t>velikim</a:t>
            </a:r>
            <a:r>
              <a:rPr lang="en-US" sz="2800" dirty="0" smtClean="0"/>
              <a:t> </a:t>
            </a:r>
            <a:r>
              <a:rPr lang="en-US" sz="2800" dirty="0" err="1" smtClean="0"/>
              <a:t>brzinama</a:t>
            </a:r>
            <a:r>
              <a:rPr lang="en-US" sz="2800" dirty="0" smtClean="0"/>
              <a:t> ne </a:t>
            </a:r>
            <a:r>
              <a:rPr lang="en-US" sz="2800" dirty="0" err="1" smtClean="0"/>
              <a:t>doprinosi</a:t>
            </a:r>
            <a:r>
              <a:rPr lang="en-US" sz="2800" dirty="0" smtClean="0"/>
              <a:t> </a:t>
            </a:r>
            <a:r>
              <a:rPr lang="en-US" sz="2800" dirty="0" err="1" smtClean="0"/>
              <a:t>razvoju</a:t>
            </a:r>
            <a:r>
              <a:rPr lang="en-US" sz="2800" dirty="0" smtClean="0"/>
              <a:t> </a:t>
            </a:r>
            <a:r>
              <a:rPr lang="en-US" sz="2800" dirty="0" err="1" smtClean="0"/>
              <a:t>osnovne</a:t>
            </a:r>
            <a:r>
              <a:rPr lang="en-US" sz="2800" dirty="0" smtClean="0"/>
              <a:t> </a:t>
            </a:r>
            <a:r>
              <a:rPr lang="en-US" sz="2800" dirty="0" err="1" smtClean="0"/>
              <a:t>brzine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Uzrast 15-18 godina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Z</a:t>
            </a:r>
            <a:r>
              <a:rPr lang="sr-Latn-RS" dirty="0" smtClean="0"/>
              <a:t>avršava se period polnog sazrevanja, pre svega kod devojaka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Tempo polnog razvitka je </a:t>
            </a:r>
            <a:r>
              <a:rPr lang="sr-Latn-RS" b="1" dirty="0" smtClean="0"/>
              <a:t>individualan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</a:t>
            </a:r>
            <a:r>
              <a:rPr lang="sr-Latn-RS" dirty="0" smtClean="0"/>
              <a:t>evojke: relativno duži trup, niže težište tela, veći obim kukova, više masnoće...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</a:t>
            </a:r>
            <a:r>
              <a:rPr lang="sr-Latn-RS" dirty="0" smtClean="0"/>
              <a:t>išićni sistem je čvršći,ali zaostaje za koštanim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</a:t>
            </a:r>
            <a:r>
              <a:rPr lang="sr-Latn-RS" dirty="0" smtClean="0"/>
              <a:t>edovoljan, preobiman i nepravilan rad na snazi može se negativno odraziti na rast kostiju i formiranju tela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</a:t>
            </a:r>
            <a:r>
              <a:rPr lang="sr-Latn-RS" dirty="0" smtClean="0"/>
              <a:t> fizičkoj pripremi </a:t>
            </a:r>
            <a:r>
              <a:rPr lang="sr-Latn-RS" b="1" dirty="0" smtClean="0"/>
              <a:t>akcent</a:t>
            </a:r>
            <a:r>
              <a:rPr lang="sr-Latn-RS" dirty="0" smtClean="0"/>
              <a:t> je na razvoju sile i izdržljivosti, a nastavlja se rad na koordinaciji i brzini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Vežbati na granici moguće brzine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V</a:t>
            </a:r>
            <a:r>
              <a:rPr lang="sr-Latn-RS" b="1" dirty="0" smtClean="0"/>
              <a:t>ežbe izdržljivosti su u specifičnom režimu (igra)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</a:t>
            </a:r>
            <a:r>
              <a:rPr lang="sr-Latn-RS" dirty="0" smtClean="0"/>
              <a:t>ežbe snage sa sopstvenim telom, pa sa tegovima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</a:t>
            </a:r>
            <a:r>
              <a:rPr lang="sr-Latn-RS" b="1" dirty="0" smtClean="0"/>
              <a:t>ndividualni rad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Višekratno ponavljanje vežbanja: u istim uslovima, promenljivim uslovima, iznenadno promenljivim uslovima i uslovima stalno povećanja otpora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sr-Latn-RS" dirty="0" smtClean="0">
                <a:solidFill>
                  <a:srgbClr val="FF0000"/>
                </a:solidFill>
              </a:rPr>
              <a:t>readolescencija</a:t>
            </a:r>
            <a:br>
              <a:rPr lang="sr-Latn-RS" dirty="0" smtClean="0">
                <a:solidFill>
                  <a:srgbClr val="FF0000"/>
                </a:solidFill>
              </a:rPr>
            </a:br>
            <a:r>
              <a:rPr lang="sr-Latn-RS" dirty="0" smtClean="0">
                <a:solidFill>
                  <a:srgbClr val="FF0000"/>
                </a:solidFill>
              </a:rPr>
              <a:t>10-12 (ž) i 11-13/14 (m)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</a:t>
            </a:r>
            <a:r>
              <a:rPr lang="sr-Latn-RS" dirty="0" smtClean="0"/>
              <a:t>olje opažanje prostora i vremena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</a:t>
            </a:r>
            <a:r>
              <a:rPr lang="sr-Latn-RS" dirty="0" smtClean="0"/>
              <a:t>olje socijalno opažanje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</a:t>
            </a:r>
            <a:r>
              <a:rPr lang="sr-Latn-RS" dirty="0" smtClean="0"/>
              <a:t>ača logično mišljenje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</a:t>
            </a:r>
            <a:r>
              <a:rPr lang="sr-Latn-RS" dirty="0" smtClean="0"/>
              <a:t>oboljšava se namerno pamćenje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</a:t>
            </a:r>
            <a:r>
              <a:rPr lang="sr-Latn-RS" dirty="0" smtClean="0"/>
              <a:t>azvija se pažnja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</a:t>
            </a:r>
            <a:r>
              <a:rPr lang="sr-Latn-RS" dirty="0" smtClean="0"/>
              <a:t>ašta je stvaralačkog karaktera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</a:t>
            </a:r>
            <a:r>
              <a:rPr lang="sr-Latn-RS" dirty="0" smtClean="0"/>
              <a:t>oboljšava se apstraktno mišljenje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</a:t>
            </a:r>
            <a:r>
              <a:rPr lang="sr-Latn-RS" dirty="0" smtClean="0"/>
              <a:t>sećanja radosti i zadovoljstva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</a:t>
            </a:r>
            <a:r>
              <a:rPr lang="sr-Latn-RS" dirty="0" smtClean="0"/>
              <a:t>ajčešći strahovi: od škole, od bolesti, od nesrećnog slučaja i smrti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Strahovi se ublažavaju u harmoničnoj porodici i pozitivnom socijalnom okruženju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sr-Latn-RS" dirty="0" smtClean="0">
                <a:solidFill>
                  <a:srgbClr val="FF0000"/>
                </a:solidFill>
              </a:rPr>
              <a:t>ana adolescencija</a:t>
            </a:r>
            <a:br>
              <a:rPr lang="sr-Latn-RS" dirty="0" smtClean="0">
                <a:solidFill>
                  <a:srgbClr val="FF0000"/>
                </a:solidFill>
              </a:rPr>
            </a:br>
            <a:r>
              <a:rPr lang="sr-Latn-RS" dirty="0" smtClean="0">
                <a:solidFill>
                  <a:srgbClr val="FF0000"/>
                </a:solidFill>
              </a:rPr>
              <a:t>13-16 (ž) i 13/14-18 (m)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Razvija se </a:t>
            </a:r>
            <a:r>
              <a:rPr lang="sr-Latn-RS" b="1" dirty="0" smtClean="0"/>
              <a:t>opažanje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b="1" dirty="0" smtClean="0"/>
              <a:t>Pamćenje</a:t>
            </a:r>
            <a:r>
              <a:rPr lang="sr-Latn-RS" dirty="0" smtClean="0"/>
              <a:t> je sve bolje, obimnije i trajnije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</a:t>
            </a:r>
            <a:r>
              <a:rPr lang="sr-Latn-RS" b="1" dirty="0" smtClean="0"/>
              <a:t>ažnja</a:t>
            </a:r>
            <a:r>
              <a:rPr lang="sr-Latn-RS" dirty="0" smtClean="0"/>
              <a:t> je obimnija i trajnija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M</a:t>
            </a:r>
            <a:r>
              <a:rPr lang="sr-Latn-RS" b="1" dirty="0" smtClean="0"/>
              <a:t>išljenje </a:t>
            </a:r>
            <a:r>
              <a:rPr lang="sr-Latn-RS" dirty="0" smtClean="0"/>
              <a:t>je sve samostalnije, apstraktnije, kritično i često stvaralačko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b="1" dirty="0" smtClean="0"/>
              <a:t>Inteligencija</a:t>
            </a:r>
            <a:r>
              <a:rPr lang="sr-Latn-RS" dirty="0" smtClean="0"/>
              <a:t> – brz razvoj (završava se na kraju ovog perioda)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</a:t>
            </a:r>
            <a:r>
              <a:rPr lang="sr-Latn-RS" b="1" dirty="0" smtClean="0"/>
              <a:t>nteresovanja </a:t>
            </a:r>
            <a:r>
              <a:rPr lang="sr-Latn-RS" dirty="0" smtClean="0"/>
              <a:t>su brojnija i raznovrsnija (izvor su sreće ukoliko se u izabranim aktivnostima zadovolje lična očekivanja)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</a:t>
            </a:r>
            <a:r>
              <a:rPr lang="sr-Latn-RS" b="1" dirty="0" smtClean="0"/>
              <a:t>trahovi </a:t>
            </a:r>
            <a:r>
              <a:rPr lang="sr-Latn-RS" dirty="0" smtClean="0"/>
              <a:t>od neuspeha u školi, društvu, sportu...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ADOLESCENCIJA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US" smtClean="0"/>
              <a:t>Adolescencija – </a:t>
            </a:r>
            <a:r>
              <a:rPr lang="en-US" b="1" smtClean="0"/>
              <a:t>faza oformljenja identiteta</a:t>
            </a:r>
          </a:p>
          <a:p>
            <a:pPr eaLnBrk="1" hangingPunct="1"/>
            <a:r>
              <a:rPr lang="en-US" smtClean="0"/>
              <a:t>U svakoj fazi razvoja javljaju se</a:t>
            </a:r>
            <a:r>
              <a:rPr lang="en-US" b="1" smtClean="0"/>
              <a:t> krize</a:t>
            </a:r>
          </a:p>
          <a:p>
            <a:pPr eaLnBrk="1" hangingPunct="1"/>
            <a:r>
              <a:rPr lang="en-US" smtClean="0"/>
              <a:t>Iz krize treba izaći sa osećanjem unutrašnjeg jedinstva</a:t>
            </a:r>
          </a:p>
          <a:p>
            <a:pPr eaLnBrk="1" hangingPunct="1"/>
            <a:r>
              <a:rPr lang="en-US" smtClean="0"/>
              <a:t>Iz faze treba izaći sa rešenim problemima inače se problem prenosi u sledeću fazu (Erikson)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</a:t>
            </a:r>
            <a:r>
              <a:rPr lang="sr-Latn-RS" dirty="0" smtClean="0"/>
              <a:t>a formiranje identiteta </a:t>
            </a:r>
            <a:r>
              <a:rPr lang="sr-Latn-RS" b="1" dirty="0" smtClean="0">
                <a:solidFill>
                  <a:srgbClr val="FF0000"/>
                </a:solidFill>
              </a:rPr>
              <a:t>negativno utiču</a:t>
            </a:r>
            <a:r>
              <a:rPr lang="sr-Latn-RS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N</a:t>
            </a:r>
            <a:r>
              <a:rPr lang="sr-Latn-RS" dirty="0" smtClean="0"/>
              <a:t>epoverenje u sebe i druge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N</a:t>
            </a:r>
            <a:r>
              <a:rPr lang="sr-Latn-RS" dirty="0" smtClean="0"/>
              <a:t>edovoljno jasna slika o sebi, drugima i društvu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N</a:t>
            </a:r>
            <a:r>
              <a:rPr lang="sr-Latn-RS" dirty="0" smtClean="0"/>
              <a:t>euspeh u školi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N</a:t>
            </a:r>
            <a:r>
              <a:rPr lang="sr-Latn-RS" dirty="0" smtClean="0"/>
              <a:t>euspeh u slobodnim aktivnostima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O</a:t>
            </a:r>
            <a:r>
              <a:rPr lang="sr-Latn-RS" dirty="0" smtClean="0"/>
              <a:t>sećanje manje vrednosti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N</a:t>
            </a:r>
            <a:r>
              <a:rPr lang="sr-Latn-RS" dirty="0" smtClean="0"/>
              <a:t>esigurnost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N</a:t>
            </a:r>
            <a:r>
              <a:rPr lang="sr-Latn-RS" dirty="0" smtClean="0"/>
              <a:t>edostatak samopoštovanja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</a:t>
            </a:r>
            <a:r>
              <a:rPr lang="sr-Latn-RS" dirty="0" smtClean="0"/>
              <a:t>nksioznost (strepnja, nervoznost, strah)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</a:t>
            </a:r>
            <a:r>
              <a:rPr lang="sr-Latn-RS" dirty="0" smtClean="0"/>
              <a:t>gresivnost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r-Latn-RS" dirty="0" smtClean="0"/>
              <a:t>depresivnost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                            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         </a:t>
            </a:r>
            <a:r>
              <a:rPr lang="en-US" sz="6000" dirty="0" smtClean="0"/>
              <a:t>HVALA </a:t>
            </a:r>
            <a:r>
              <a:rPr lang="sr-Latn-RS" sz="6000" dirty="0" smtClean="0"/>
              <a:t>Z</a:t>
            </a:r>
            <a:r>
              <a:rPr lang="en-US" sz="6000" dirty="0" smtClean="0"/>
              <a:t>A PAŽNJ</a:t>
            </a:r>
            <a:r>
              <a:rPr lang="sr-Latn-RS" sz="6000" smtClean="0"/>
              <a:t>U</a:t>
            </a:r>
            <a:r>
              <a:rPr lang="en-US" sz="6000" smtClean="0"/>
              <a:t>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LJUBAV</a:t>
            </a:r>
          </a:p>
        </p:txBody>
      </p:sp>
      <p:pic>
        <p:nvPicPr>
          <p:cNvPr id="9219" name="Content Placeholder 3" descr="ljuba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8275" y="1282700"/>
            <a:ext cx="6446838" cy="42735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3724</Words>
  <Application>Microsoft Office PowerPoint</Application>
  <PresentationFormat>On-screen Show (4:3)</PresentationFormat>
  <Paragraphs>721</Paragraphs>
  <Slides>88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  Vladimir Koprivica  SENZITIVNI PERIODI U RAZVOJU MOTORIKE   </vt:lpstr>
      <vt:lpstr>RAZVOJ DETETA</vt:lpstr>
      <vt:lpstr>RAZLIČITI NIVOI OBRADE TEME</vt:lpstr>
      <vt:lpstr>Slide 4</vt:lpstr>
      <vt:lpstr>KAKO TEČE MOTORIČKI RAZVOJ MLADIH?</vt:lpstr>
      <vt:lpstr>TEMELJ ZDRAVOG ŽIVOTA</vt:lpstr>
      <vt:lpstr>VEŽBANJE</vt:lpstr>
      <vt:lpstr>HUMOR</vt:lpstr>
      <vt:lpstr>LJUBAV</vt:lpstr>
      <vt:lpstr>Slide 10</vt:lpstr>
      <vt:lpstr> Deca – kretanje-vežbanje kao važan faktor biološkog, psihološkog i socijalnog razvoja </vt:lpstr>
      <vt:lpstr> Značaj kretnih igara za razvoj deteta </vt:lpstr>
      <vt:lpstr>Slide 13</vt:lpstr>
      <vt:lpstr>NASILJE</vt:lpstr>
      <vt:lpstr>SPORT, ALI...</vt:lpstr>
      <vt:lpstr>VEŽBANJE</vt:lpstr>
      <vt:lpstr>ČAK I KADA JE TEŠKO...</vt:lpstr>
      <vt:lpstr>SAMOPOUZDANJE</vt:lpstr>
      <vt:lpstr>DRUGARSTVO</vt:lpstr>
      <vt:lpstr>I KAD SE BORIMO!</vt:lpstr>
      <vt:lpstr>MNOGO JE IZBORA...</vt:lpstr>
      <vt:lpstr>...ZA SREĆU!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OSNOVNE POSTAVKE VEŽBANJA MLADIH</vt:lpstr>
      <vt:lpstr>Slide 32</vt:lpstr>
      <vt:lpstr>Slide 33</vt:lpstr>
      <vt:lpstr>Slide 34</vt:lpstr>
      <vt:lpstr>Motorički razvoj. </vt:lpstr>
      <vt:lpstr>Slide 36</vt:lpstr>
      <vt:lpstr>Slide 37</vt:lpstr>
      <vt:lpstr>Metodologija procene motoričkog razvoja</vt:lpstr>
      <vt:lpstr>Slide 39</vt:lpstr>
      <vt:lpstr>SENZITIVNI PERIODI PO GUŽALOVSKOM (1984)</vt:lpstr>
      <vt:lpstr>GODIŠNJI PORAST MOTORIČKIH SPOSOBNOSTI po Loko, Sikkut, Aula (1994)</vt:lpstr>
      <vt:lpstr>SENZITIVNI PERIODI PO DRABIK-u (1996)</vt:lpstr>
      <vt:lpstr>SENZITIVNI PERIODI PO BIJELIĆ &amp; SIMOVIĆ (2005)</vt:lpstr>
      <vt:lpstr>Brzina</vt:lpstr>
      <vt:lpstr>Brzina reagovanja i frekvencija pokreta </vt:lpstr>
      <vt:lpstr>Brzina reakcije </vt:lpstr>
      <vt:lpstr>Slide 47</vt:lpstr>
      <vt:lpstr>Frekvencija pokreta </vt:lpstr>
      <vt:lpstr>Brzina pojedinačnog pokreta, sposobnost ubrzanja i maksimalna brzina </vt:lpstr>
      <vt:lpstr>Brzina pojedinačnog pokreta </vt:lpstr>
      <vt:lpstr>Sposobnost ubrzanja </vt:lpstr>
      <vt:lpstr>Sposobnost ubrzanja </vt:lpstr>
      <vt:lpstr>Maksimalna brzina </vt:lpstr>
      <vt:lpstr>Slide 54</vt:lpstr>
      <vt:lpstr>Gipkost</vt:lpstr>
      <vt:lpstr>Slide 56</vt:lpstr>
      <vt:lpstr>Slide 57</vt:lpstr>
      <vt:lpstr>Koordinacione sposobnosti 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Snaga</vt:lpstr>
      <vt:lpstr>Slide 69</vt:lpstr>
      <vt:lpstr>Izdržljivost</vt:lpstr>
      <vt:lpstr>Slide 71</vt:lpstr>
      <vt:lpstr>Slide 72</vt:lpstr>
      <vt:lpstr>Slide 73</vt:lpstr>
      <vt:lpstr>Slide 74</vt:lpstr>
      <vt:lpstr>Slide 75</vt:lpstr>
      <vt:lpstr>Slide 76</vt:lpstr>
      <vt:lpstr>Uzrast 7-10 godina</vt:lpstr>
      <vt:lpstr>Uzrast 11-12 godina</vt:lpstr>
      <vt:lpstr>Slide 79</vt:lpstr>
      <vt:lpstr>Uzrast 13-14 godina</vt:lpstr>
      <vt:lpstr>Slide 81</vt:lpstr>
      <vt:lpstr>Uzrast 15-18 godina</vt:lpstr>
      <vt:lpstr>Slide 83</vt:lpstr>
      <vt:lpstr>Preadolescencija 10-12 (ž) i 11-13/14 (m)</vt:lpstr>
      <vt:lpstr>Rana adolescencija 13-16 (ž) i 13/14-18 (m)</vt:lpstr>
      <vt:lpstr>ADOLESCENCIJA</vt:lpstr>
      <vt:lpstr>Slide 87</vt:lpstr>
      <vt:lpstr>Slide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Vladimir</dc:creator>
  <cp:lastModifiedBy>Vladimir</cp:lastModifiedBy>
  <cp:revision>174</cp:revision>
  <dcterms:created xsi:type="dcterms:W3CDTF">2012-02-01T21:27:14Z</dcterms:created>
  <dcterms:modified xsi:type="dcterms:W3CDTF">2018-10-05T20:11:22Z</dcterms:modified>
</cp:coreProperties>
</file>